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handoutMasterIdLst>
    <p:handoutMasterId r:id="rId39"/>
  </p:handoutMasterIdLst>
  <p:sldIdLst>
    <p:sldId id="256" r:id="rId2"/>
    <p:sldId id="258" r:id="rId3"/>
    <p:sldId id="257" r:id="rId4"/>
    <p:sldId id="259" r:id="rId5"/>
    <p:sldId id="261" r:id="rId6"/>
    <p:sldId id="262" r:id="rId7"/>
    <p:sldId id="263" r:id="rId8"/>
    <p:sldId id="264" r:id="rId9"/>
    <p:sldId id="265" r:id="rId10"/>
    <p:sldId id="291" r:id="rId11"/>
    <p:sldId id="266" r:id="rId12"/>
    <p:sldId id="268" r:id="rId13"/>
    <p:sldId id="269" r:id="rId14"/>
    <p:sldId id="270" r:id="rId15"/>
    <p:sldId id="271" r:id="rId16"/>
    <p:sldId id="292" r:id="rId17"/>
    <p:sldId id="273" r:id="rId18"/>
    <p:sldId id="274" r:id="rId19"/>
    <p:sldId id="275" r:id="rId20"/>
    <p:sldId id="276" r:id="rId21"/>
    <p:sldId id="293" r:id="rId22"/>
    <p:sldId id="278" r:id="rId23"/>
    <p:sldId id="279" r:id="rId24"/>
    <p:sldId id="280" r:id="rId25"/>
    <p:sldId id="281" r:id="rId26"/>
    <p:sldId id="294" r:id="rId27"/>
    <p:sldId id="283" r:id="rId28"/>
    <p:sldId id="284" r:id="rId29"/>
    <p:sldId id="285" r:id="rId30"/>
    <p:sldId id="295" r:id="rId31"/>
    <p:sldId id="287" r:id="rId32"/>
    <p:sldId id="288" r:id="rId33"/>
    <p:sldId id="289" r:id="rId34"/>
    <p:sldId id="290" r:id="rId35"/>
    <p:sldId id="298" r:id="rId36"/>
    <p:sldId id="297" r:id="rId37"/>
  </p:sldIdLst>
  <p:sldSz cx="9144000" cy="6858000" type="screen4x3"/>
  <p:notesSz cx="6954838" cy="9240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62" autoAdjust="0"/>
    <p:restoredTop sz="86072" autoAdjust="0"/>
  </p:normalViewPr>
  <p:slideViewPr>
    <p:cSldViewPr snapToGrid="0" snapToObjects="1">
      <p:cViewPr varScale="1">
        <p:scale>
          <a:sx n="52" d="100"/>
          <a:sy n="52" d="100"/>
        </p:scale>
        <p:origin x="-114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2042"/>
          </a:xfrm>
          <a:prstGeom prst="rect">
            <a:avLst/>
          </a:prstGeom>
        </p:spPr>
        <p:txBody>
          <a:bodyPr vert="horz" lIns="92546" tIns="46273" rIns="92546" bIns="46273" rtlCol="0"/>
          <a:lstStyle>
            <a:lvl1pPr algn="r">
              <a:defRPr sz="1200"/>
            </a:lvl1pPr>
          </a:lstStyle>
          <a:p>
            <a:fld id="{B673B054-0984-47AA-BC0A-E507D1A144E9}" type="datetimeFigureOut">
              <a:rPr lang="en-US" smtClean="0"/>
              <a:pPr/>
              <a:t>11/18/2009</a:t>
            </a:fld>
            <a:endParaRPr lang="en-US"/>
          </a:p>
        </p:txBody>
      </p:sp>
      <p:sp>
        <p:nvSpPr>
          <p:cNvPr id="4" name="Footer Placeholder 3"/>
          <p:cNvSpPr>
            <a:spLocks noGrp="1"/>
          </p:cNvSpPr>
          <p:nvPr>
            <p:ph type="ftr" sz="quarter" idx="2"/>
          </p:nvPr>
        </p:nvSpPr>
        <p:spPr>
          <a:xfrm>
            <a:off x="0" y="8777192"/>
            <a:ext cx="3013763" cy="462042"/>
          </a:xfrm>
          <a:prstGeom prst="rect">
            <a:avLst/>
          </a:prstGeom>
        </p:spPr>
        <p:txBody>
          <a:bodyPr vert="horz" lIns="92546" tIns="46273" rIns="92546" bIns="46273"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777192"/>
            <a:ext cx="3013763" cy="462042"/>
          </a:xfrm>
          <a:prstGeom prst="rect">
            <a:avLst/>
          </a:prstGeom>
        </p:spPr>
        <p:txBody>
          <a:bodyPr vert="horz" lIns="92546" tIns="46273" rIns="92546" bIns="46273" rtlCol="0" anchor="b"/>
          <a:lstStyle>
            <a:lvl1pPr algn="r">
              <a:defRPr sz="1200"/>
            </a:lvl1pPr>
          </a:lstStyle>
          <a:p>
            <a:fld id="{0BFBD13D-8B09-45DD-B2CC-88387E707B2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40175" y="0"/>
            <a:ext cx="3013075" cy="461963"/>
          </a:xfrm>
          <a:prstGeom prst="rect">
            <a:avLst/>
          </a:prstGeom>
        </p:spPr>
        <p:txBody>
          <a:bodyPr vert="horz" lIns="91440" tIns="45720" rIns="91440" bIns="45720" rtlCol="0"/>
          <a:lstStyle>
            <a:lvl1pPr algn="r">
              <a:defRPr sz="1200"/>
            </a:lvl1pPr>
          </a:lstStyle>
          <a:p>
            <a:fld id="{8A3CB9F1-92EF-814A-A9B9-458D2BB6AD68}" type="datetimeFigureOut">
              <a:rPr lang="en-US" smtClean="0"/>
              <a:pPr/>
              <a:t>11/18/2009</a:t>
            </a:fld>
            <a:endParaRPr lang="en-US"/>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389438"/>
            <a:ext cx="5564188" cy="4157662"/>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777288"/>
            <a:ext cx="3013075" cy="4619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40175" y="8777288"/>
            <a:ext cx="3013075" cy="461962"/>
          </a:xfrm>
          <a:prstGeom prst="rect">
            <a:avLst/>
          </a:prstGeom>
        </p:spPr>
        <p:txBody>
          <a:bodyPr vert="horz" lIns="91440" tIns="45720" rIns="91440" bIns="45720" rtlCol="0" anchor="b"/>
          <a:lstStyle>
            <a:lvl1pPr algn="r">
              <a:defRPr sz="1200"/>
            </a:lvl1pPr>
          </a:lstStyle>
          <a:p>
            <a:fld id="{592C5686-8943-F94B-9D4E-4EC541B8603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Today's presentation is the official unveiling of the Academic Plan.  I need to publicly thank the Deans for their leadership in developing the Academic Plan.  This represents their collective work with feedback from the College community.</a:t>
            </a:r>
            <a:endParaRPr lang="en-US" dirty="0" smtClean="0"/>
          </a:p>
          <a:p>
            <a:endParaRPr lang="en-US" dirty="0" smtClean="0"/>
          </a:p>
          <a:p>
            <a:r>
              <a:rPr lang="en-US" dirty="0" smtClean="0"/>
              <a:t>I</a:t>
            </a:r>
            <a:r>
              <a:rPr lang="en-US" baseline="0" dirty="0" smtClean="0"/>
              <a:t> will be hosting six sessions to review the Academic Plan with the College Community, three at the London Campus and one each at St. Thomas, Woodstock and Simcoe</a:t>
            </a:r>
          </a:p>
          <a:p>
            <a:endParaRPr lang="en-US" baseline="0" dirty="0" smtClean="0"/>
          </a:p>
          <a:p>
            <a:r>
              <a:rPr lang="en-US" baseline="0" dirty="0" smtClean="0"/>
              <a:t>The Deans and the Chairs will also be taking the Academic Plan to their Faculties and Schools.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order to be successful we will need to support the development of our faculty and staff so that they have the skills and tools to be successful in the classroom</a:t>
            </a:r>
          </a:p>
          <a:p>
            <a:endParaRPr lang="en-US" baseline="0" dirty="0" smtClean="0"/>
          </a:p>
          <a:p>
            <a:r>
              <a:rPr lang="en-US" baseline="0" dirty="0" smtClean="0"/>
              <a:t>We will need to make sure that we have appropriate review mechanisms in place for our curriculum</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Strategic</a:t>
            </a:r>
            <a:r>
              <a:rPr lang="en-US" baseline="0" dirty="0" smtClean="0"/>
              <a:t> Direction #2, has four initiatives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initiative looks at improving the graduation rate of our students.</a:t>
            </a:r>
            <a:r>
              <a:rPr lang="en-US" baseline="0" dirty="0" smtClean="0"/>
              <a:t>  </a:t>
            </a:r>
          </a:p>
          <a:p>
            <a:endParaRPr lang="en-US" baseline="0" dirty="0" smtClean="0"/>
          </a:p>
          <a:p>
            <a:r>
              <a:rPr lang="en-US" baseline="0" dirty="0" smtClean="0"/>
              <a:t>Over the last 5 years the graduation rate has increased from 56% to 64%.  </a:t>
            </a:r>
          </a:p>
          <a:p>
            <a:endParaRPr lang="en-US" baseline="0" dirty="0" smtClean="0"/>
          </a:p>
          <a:p>
            <a:r>
              <a:rPr lang="en-US" baseline="0" dirty="0" smtClean="0"/>
              <a:t>As an access College we are committed to providing opportunities for the entire community to get a post secondary education with the appropriate remediation programs such as LBS and ACE.</a:t>
            </a:r>
          </a:p>
          <a:p>
            <a:endParaRPr lang="en-US" baseline="0" dirty="0" smtClean="0"/>
          </a:p>
          <a:p>
            <a:r>
              <a:rPr lang="en-US" baseline="0" dirty="0" smtClean="0"/>
              <a:t>The question that we still have to determine is should the graduation target be </a:t>
            </a:r>
            <a:r>
              <a:rPr lang="en-US" baseline="0" dirty="0" err="1" smtClean="0"/>
              <a:t>aspirational</a:t>
            </a:r>
            <a:r>
              <a:rPr lang="en-US" baseline="0" dirty="0" smtClean="0"/>
              <a:t> or a solid target? </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of the challenges that the College will face is the decline in the</a:t>
            </a:r>
            <a:r>
              <a:rPr lang="en-US" baseline="0" dirty="0" smtClean="0"/>
              <a:t> grade 12 graduates starting in three years for a ten year period of time.  </a:t>
            </a:r>
          </a:p>
          <a:p>
            <a:endParaRPr lang="en-US" baseline="0" dirty="0" smtClean="0"/>
          </a:p>
          <a:p>
            <a:r>
              <a:rPr lang="en-US" baseline="0" dirty="0" smtClean="0"/>
              <a:t>Between 2013 and 2023 we will see a decline of over 20,000 graduates in just the southwestern Ontario (going from 110,000 to 90,000</a:t>
            </a:r>
          </a:p>
          <a:p>
            <a:endParaRPr lang="en-US" baseline="0" dirty="0" smtClean="0"/>
          </a:p>
          <a:p>
            <a:r>
              <a:rPr lang="en-US" baseline="0" dirty="0" smtClean="0"/>
              <a:t>In order to address the impact that this could have on the College we need to make sure that the programs and services we offer at the College are relevant to the needs of students, employers and the communities we serve</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will mean that we will need to better align our programs and services so that</a:t>
            </a:r>
            <a:r>
              <a:rPr lang="en-US" baseline="0" dirty="0" smtClean="0"/>
              <a:t> students are successful in getting into the College and then completing their course of studies while at the College</a:t>
            </a:r>
          </a:p>
          <a:p>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of our strengths</a:t>
            </a:r>
            <a:r>
              <a:rPr lang="en-US" baseline="0" dirty="0" smtClean="0"/>
              <a:t> is that we offer a variety of credentials that serve learners at different point. </a:t>
            </a:r>
          </a:p>
          <a:p>
            <a:endParaRPr lang="en-US" baseline="0" dirty="0" smtClean="0"/>
          </a:p>
          <a:p>
            <a:r>
              <a:rPr lang="en-US" baseline="0" dirty="0" smtClean="0"/>
              <a:t>We have certificates, diplomas, advanced diplomas, gradate certificates and both collaborative degrees and our own degree programs</a:t>
            </a:r>
          </a:p>
          <a:p>
            <a:endParaRPr lang="en-US" baseline="0" dirty="0" smtClean="0"/>
          </a:p>
          <a:p>
            <a:r>
              <a:rPr lang="en-US" baseline="0" dirty="0" smtClean="0"/>
              <a:t>We will need to continue to offer a blend and balance of these credentials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Initiatives that support student success can be </a:t>
            </a:r>
            <a:r>
              <a:rPr lang="en-US" baseline="0" dirty="0" err="1" smtClean="0"/>
              <a:t>summarised</a:t>
            </a:r>
            <a:r>
              <a:rPr lang="en-US" baseline="0" dirty="0" smtClean="0"/>
              <a:t> as improving our graduation rates and supporting our learners with life long learning strategies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Strategic</a:t>
            </a:r>
            <a:r>
              <a:rPr lang="en-US" baseline="0" dirty="0" smtClean="0"/>
              <a:t> Direction #3 can be thought of as Innovation in practice.  </a:t>
            </a:r>
          </a:p>
          <a:p>
            <a:endParaRPr lang="en-US" baseline="0" dirty="0" smtClean="0"/>
          </a:p>
          <a:p>
            <a:r>
              <a:rPr lang="en-US" baseline="0" dirty="0" smtClean="0"/>
              <a:t>This is what we have always done as a College but now we are recognizing this within our programs and services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need to enhance</a:t>
            </a:r>
            <a:r>
              <a:rPr lang="en-US" baseline="0" dirty="0" smtClean="0"/>
              <a:t> the current activities applied research through more project based learning which enhances the experiential learning we offer our students</a:t>
            </a:r>
          </a:p>
          <a:p>
            <a:endParaRPr lang="en-US" baseline="0" dirty="0" smtClean="0"/>
          </a:p>
        </p:txBody>
      </p:sp>
      <p:sp>
        <p:nvSpPr>
          <p:cNvPr id="4" name="Slide Number Placeholder 3"/>
          <p:cNvSpPr>
            <a:spLocks noGrp="1"/>
          </p:cNvSpPr>
          <p:nvPr>
            <p:ph type="sldNum" sz="quarter" idx="10"/>
          </p:nvPr>
        </p:nvSpPr>
        <p:spPr/>
        <p:txBody>
          <a:bodyPr/>
          <a:lstStyle/>
          <a:p>
            <a:fld id="{592C5686-8943-F94B-9D4E-4EC541B86032}"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We need to look at how we enhance the </a:t>
            </a:r>
            <a:r>
              <a:rPr lang="en-US" baseline="0" dirty="0" err="1" smtClean="0"/>
              <a:t>interprofessional</a:t>
            </a:r>
            <a:r>
              <a:rPr lang="en-US" baseline="0" dirty="0" smtClean="0"/>
              <a:t> and </a:t>
            </a:r>
            <a:r>
              <a:rPr lang="en-US" baseline="0" dirty="0" err="1" smtClean="0"/>
              <a:t>transdisciplinary</a:t>
            </a:r>
            <a:r>
              <a:rPr lang="en-US" baseline="0" dirty="0" smtClean="0"/>
              <a:t> approach to further enhance our competitive edge over other public and private colleges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Academic Plan articulates the academic priorities over</a:t>
            </a:r>
            <a:r>
              <a:rPr lang="en-US" baseline="0" dirty="0" smtClean="0"/>
              <a:t> the next 3 to 5 years</a:t>
            </a:r>
          </a:p>
          <a:p>
            <a:endParaRPr lang="en-US" baseline="0" dirty="0" smtClean="0"/>
          </a:p>
          <a:p>
            <a:r>
              <a:rPr lang="en-US" baseline="0" dirty="0" smtClean="0"/>
              <a:t>It provides the foundation for Academic decision-making and provides a link to the Enabling areas to fulfill the plan</a:t>
            </a:r>
          </a:p>
          <a:p>
            <a:endParaRPr lang="en-US" baseline="0" dirty="0" smtClean="0"/>
          </a:p>
        </p:txBody>
      </p:sp>
      <p:sp>
        <p:nvSpPr>
          <p:cNvPr id="4" name="Slide Number Placeholder 3"/>
          <p:cNvSpPr>
            <a:spLocks noGrp="1"/>
          </p:cNvSpPr>
          <p:nvPr>
            <p:ph type="sldNum" sz="quarter" idx="10"/>
          </p:nvPr>
        </p:nvSpPr>
        <p:spPr/>
        <p:txBody>
          <a:bodyPr/>
          <a:lstStyle/>
          <a:p>
            <a:fld id="{592C5686-8943-F94B-9D4E-4EC541B86032}"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order to be successful we will need to seek out</a:t>
            </a:r>
            <a:r>
              <a:rPr lang="en-US" baseline="0" dirty="0" smtClean="0"/>
              <a:t> and actively pursue both public and private funding sources so that we can grow and enhance our innovation in practice agenda</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College already  has some applied research successes but we need to encourage and foster more of this activity within our existing capacity and capabilities</a:t>
            </a:r>
          </a:p>
          <a:p>
            <a:endParaRPr lang="en-US" baseline="0" dirty="0" smtClean="0"/>
          </a:p>
          <a:p>
            <a:r>
              <a:rPr lang="en-US" baseline="0" dirty="0" smtClean="0"/>
              <a:t>The Community Consultancy within the Lawrence </a:t>
            </a:r>
            <a:r>
              <a:rPr lang="en-US" baseline="0" dirty="0" err="1" smtClean="0"/>
              <a:t>Kinlin</a:t>
            </a:r>
            <a:r>
              <a:rPr lang="en-US" baseline="0" dirty="0" smtClean="0"/>
              <a:t> School of Business is one demonstrable example of how applied research </a:t>
            </a:r>
            <a:r>
              <a:rPr lang="en-US" baseline="0" dirty="0" err="1" smtClean="0"/>
              <a:t>trabslate</a:t>
            </a:r>
            <a:r>
              <a:rPr lang="en-US" baseline="0" dirty="0" smtClean="0"/>
              <a:t> </a:t>
            </a:r>
            <a:r>
              <a:rPr lang="en-US" baseline="0" dirty="0" err="1" smtClean="0"/>
              <a:t>sinto</a:t>
            </a:r>
            <a:r>
              <a:rPr lang="en-US" baseline="0" dirty="0" smtClean="0"/>
              <a:t> innovation in practice</a:t>
            </a:r>
          </a:p>
          <a:p>
            <a:endParaRPr lang="en-US" baseline="0" dirty="0" smtClean="0"/>
          </a:p>
          <a:p>
            <a:r>
              <a:rPr lang="en-US" baseline="0" dirty="0" smtClean="0"/>
              <a:t>As well, the College has just received its first NSERC grant under the CCI fund.  This is a major coup.</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Strategic</a:t>
            </a:r>
            <a:r>
              <a:rPr lang="en-US" baseline="0" dirty="0" smtClean="0"/>
              <a:t> Direction #4, recognizes that t</a:t>
            </a:r>
            <a:r>
              <a:rPr lang="en-US" dirty="0" smtClean="0"/>
              <a:t>he success</a:t>
            </a:r>
            <a:r>
              <a:rPr lang="en-US" baseline="0" dirty="0" smtClean="0"/>
              <a:t> of any organization is based on its people.   If our people our engaged then the College will be successful.</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a College</a:t>
            </a:r>
            <a:r>
              <a:rPr lang="en-US" baseline="0" dirty="0" smtClean="0"/>
              <a:t> community we need to celebrate our people and our successes.  </a:t>
            </a:r>
          </a:p>
          <a:p>
            <a:endParaRPr lang="en-US" baseline="0" dirty="0" smtClean="0"/>
          </a:p>
          <a:p>
            <a:r>
              <a:rPr lang="en-US" baseline="0" dirty="0" smtClean="0"/>
              <a:t>To do this we need to have better communication systems in place that provide opportunities for contribution from faculty and staff and that engages them in the planning processes.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need to support our faculty and staff so that we can improve our programs</a:t>
            </a:r>
            <a:r>
              <a:rPr lang="en-US" baseline="0" dirty="0" smtClean="0"/>
              <a:t> and practices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Since</a:t>
            </a:r>
            <a:r>
              <a:rPr lang="en-US" baseline="0" dirty="0" smtClean="0"/>
              <a:t> coming to Fanshawe College, one thing that I have been amazed with is how much we do.  </a:t>
            </a:r>
          </a:p>
          <a:p>
            <a:endParaRPr lang="en-US" baseline="0" dirty="0" smtClean="0"/>
          </a:p>
          <a:p>
            <a:r>
              <a:rPr lang="en-US" baseline="0" dirty="0" smtClean="0"/>
              <a:t>Last week when I was at the CCVPA meeting in Toronto, several of the other </a:t>
            </a:r>
            <a:r>
              <a:rPr lang="en-US" baseline="0" dirty="0" err="1" smtClean="0"/>
              <a:t>VPAs</a:t>
            </a:r>
            <a:r>
              <a:rPr lang="en-US" baseline="0" dirty="0" smtClean="0"/>
              <a:t> told me they were so impressed with what Fanshawe College does.  </a:t>
            </a:r>
          </a:p>
          <a:p>
            <a:endParaRPr lang="en-US" baseline="0" dirty="0" smtClean="0"/>
          </a:p>
          <a:p>
            <a:r>
              <a:rPr lang="en-US" baseline="0" dirty="0" smtClean="0"/>
              <a:t>They asked me how did the College do this an my response was it is the dedication and commitment of the people who work for the College.  </a:t>
            </a:r>
          </a:p>
          <a:p>
            <a:endParaRPr lang="en-US" baseline="0" dirty="0" smtClean="0"/>
          </a:p>
          <a:p>
            <a:r>
              <a:rPr lang="en-US" baseline="0" dirty="0" smtClean="0"/>
              <a:t>But one thing this does speak to, and we have to engage in, is a discussion about is how we </a:t>
            </a:r>
            <a:r>
              <a:rPr lang="en-US" baseline="0" dirty="0" err="1" smtClean="0"/>
              <a:t>prioritise</a:t>
            </a:r>
            <a:r>
              <a:rPr lang="en-US" baseline="0" dirty="0" smtClean="0"/>
              <a:t> all of the initiatives people want to pursue.  We cannot do everything so what should be the priorities and what is the process for making those decisions?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a:t>
            </a:r>
            <a:r>
              <a:rPr lang="en-US" baseline="0" dirty="0" smtClean="0"/>
              <a:t> is clear to me is that we need to improve opportunities for communication where we can engage in a discussion</a:t>
            </a:r>
          </a:p>
        </p:txBody>
      </p:sp>
      <p:sp>
        <p:nvSpPr>
          <p:cNvPr id="4" name="Slide Number Placeholder 3"/>
          <p:cNvSpPr>
            <a:spLocks noGrp="1"/>
          </p:cNvSpPr>
          <p:nvPr>
            <p:ph type="sldNum" sz="quarter" idx="10"/>
          </p:nvPr>
        </p:nvSpPr>
        <p:spPr/>
        <p:txBody>
          <a:bodyPr/>
          <a:lstStyle/>
          <a:p>
            <a:fld id="{592C5686-8943-F94B-9D4E-4EC541B86032}"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Strategic</a:t>
            </a:r>
            <a:r>
              <a:rPr lang="en-US" baseline="0" dirty="0" smtClean="0"/>
              <a:t> Direction #5 looks at how we seek the support or community partners and patrons.</a:t>
            </a:r>
          </a:p>
          <a:p>
            <a:endParaRPr lang="en-US" baseline="0" dirty="0" smtClean="0"/>
          </a:p>
          <a:p>
            <a:r>
              <a:rPr lang="en-US" baseline="0" dirty="0" smtClean="0"/>
              <a:t>Given the current economic climate, these relationships will become more important to us as a means of ensuring the technical currency of our programs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Fanshawe College Foundation has been raising our profile in the community.  We can see the success of their efforts in the increase in the number of awards our students receive</a:t>
            </a:r>
          </a:p>
          <a:p>
            <a:endParaRPr lang="en-US" baseline="0" dirty="0" smtClean="0"/>
          </a:p>
          <a:p>
            <a:r>
              <a:rPr lang="en-US" baseline="0" dirty="0" smtClean="0"/>
              <a:t>We as a College need to let the community know about the support we provide to the economic and social well-being of the community.  83% of Fanshawe College graduates stay in the southwestern Ontario region and this enhances the communities that we live in.  </a:t>
            </a:r>
          </a:p>
          <a:p>
            <a:endParaRPr lang="en-US" baseline="0" dirty="0" smtClean="0"/>
          </a:p>
          <a:p>
            <a:r>
              <a:rPr lang="en-US" baseline="0" dirty="0" smtClean="0"/>
              <a:t>But to be successful in getting the message out we need the College community to be involved in that process.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I mentioned earlier the economic</a:t>
            </a:r>
            <a:r>
              <a:rPr lang="en-US" baseline="0" dirty="0" smtClean="0"/>
              <a:t> situation and the provincial budget deficit require that we cultivate relationships with business and industry.  </a:t>
            </a:r>
          </a:p>
          <a:p>
            <a:endParaRPr lang="en-US" baseline="0" dirty="0" smtClean="0"/>
          </a:p>
          <a:p>
            <a:r>
              <a:rPr lang="en-US" baseline="0" dirty="0" smtClean="0"/>
              <a:t>These relationships take time to develop and need to be nurtured.  But if properly done then we will see a benefit to the College through participation in </a:t>
            </a:r>
            <a:r>
              <a:rPr lang="en-US" baseline="0" dirty="0" err="1" smtClean="0"/>
              <a:t>CACs</a:t>
            </a:r>
            <a:r>
              <a:rPr lang="en-US" baseline="0" dirty="0" smtClean="0"/>
              <a:t>, support for scholarships and bursaries and capital equipment donations.  </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Academic Plan is based on the six key strategic</a:t>
            </a:r>
            <a:r>
              <a:rPr lang="en-US" baseline="0" dirty="0" smtClean="0"/>
              <a:t> directions of the Board of Governors</a:t>
            </a:r>
          </a:p>
          <a:p>
            <a:endParaRPr lang="en-US" baseline="0" dirty="0" smtClean="0"/>
          </a:p>
          <a:p>
            <a:r>
              <a:rPr lang="en-US" baseline="0" dirty="0" smtClean="0"/>
              <a:t>I wont read them verbatim since they are listed on the slide</a:t>
            </a:r>
          </a:p>
        </p:txBody>
      </p:sp>
      <p:sp>
        <p:nvSpPr>
          <p:cNvPr id="4" name="Slide Number Placeholder 3"/>
          <p:cNvSpPr>
            <a:spLocks noGrp="1"/>
          </p:cNvSpPr>
          <p:nvPr>
            <p:ph type="sldNum" sz="quarter" idx="10"/>
          </p:nvPr>
        </p:nvSpPr>
        <p:spPr/>
        <p:txBody>
          <a:bodyPr/>
          <a:lstStyle/>
          <a:p>
            <a:fld id="{592C5686-8943-F94B-9D4E-4EC541B86032}"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But to be successful we need the</a:t>
            </a:r>
            <a:r>
              <a:rPr lang="en-US" baseline="0" dirty="0" smtClean="0"/>
              <a:t> College community involved.</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6</a:t>
            </a:r>
            <a:r>
              <a:rPr lang="en-US" baseline="30000" dirty="0" smtClean="0"/>
              <a:t>th</a:t>
            </a:r>
            <a:r>
              <a:rPr lang="en-US" dirty="0" smtClean="0"/>
              <a:t> and final Strategic</a:t>
            </a:r>
            <a:r>
              <a:rPr lang="en-US" baseline="0" dirty="0" smtClean="0"/>
              <a:t> Directions addresses the issue of planning for the future.</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I mentioned earlier, we know that starting</a:t>
            </a:r>
            <a:r>
              <a:rPr lang="en-US" baseline="0" dirty="0" smtClean="0"/>
              <a:t> in three years we will see the start of a significant decline in grade 12 graduation rates.  </a:t>
            </a:r>
          </a:p>
          <a:p>
            <a:endParaRPr lang="en-US" baseline="0" dirty="0" smtClean="0"/>
          </a:p>
          <a:p>
            <a:r>
              <a:rPr lang="en-US" baseline="0" dirty="0" smtClean="0"/>
              <a:t>While Fanshawe College has done very well and we are on top of the mountain, in order to remain successful we need to start planning to address the future challenge of declining enrolments.</a:t>
            </a:r>
          </a:p>
          <a:p>
            <a:endParaRPr lang="en-US" baseline="0" dirty="0" smtClean="0"/>
          </a:p>
          <a:p>
            <a:r>
              <a:rPr lang="en-US" baseline="0" dirty="0" smtClean="0"/>
              <a:t>The College has started a Strategic Enrolment Management initiative that will position us to address this significant future challenge</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Through the SEM process we will look at identifying new groups to</a:t>
            </a:r>
            <a:r>
              <a:rPr lang="en-US" baseline="0" dirty="0" smtClean="0"/>
              <a:t> proactively recruit to the College including adult learners, international students and domestic students from across the province and nationally.</a:t>
            </a:r>
          </a:p>
          <a:p>
            <a:endParaRPr lang="en-US" baseline="0" dirty="0" smtClean="0"/>
          </a:p>
          <a:p>
            <a:r>
              <a:rPr lang="en-US" baseline="0" dirty="0" smtClean="0"/>
              <a:t>To do this properly we need to have good data that allows us to make the right decisions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will need to move from a reactive approach to a proactive approach where we start actively tracking and engaging prospective students so that when they make a decision to go to post secondary education, that choice will be Fanshawe College.</a:t>
            </a:r>
          </a:p>
          <a:p>
            <a:endParaRPr lang="en-US" baseline="0" dirty="0" smtClean="0"/>
          </a:p>
          <a:p>
            <a:r>
              <a:rPr lang="en-US" baseline="0" dirty="0" smtClean="0"/>
              <a:t>This means we will need to align all of our planning systems so that our academic and enabling areas are moving in the same direction at the same time.</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Strategic</a:t>
            </a:r>
            <a:r>
              <a:rPr lang="en-US" baseline="0" dirty="0" smtClean="0"/>
              <a:t> Direction #1, 5 initiatives have been identified that will support and enhance this strategic </a:t>
            </a:r>
            <a:r>
              <a:rPr lang="en-US" baseline="0" dirty="0" err="1" smtClean="0"/>
              <a:t>diection</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Our</a:t>
            </a:r>
            <a:r>
              <a:rPr lang="en-US" baseline="0" dirty="0" smtClean="0"/>
              <a:t> student demographic is changing and students increasingly want Just in time Education</a:t>
            </a:r>
          </a:p>
          <a:p>
            <a:endParaRPr lang="en-US" baseline="0" dirty="0" smtClean="0"/>
          </a:p>
          <a:p>
            <a:r>
              <a:rPr lang="en-US" baseline="0" dirty="0" smtClean="0"/>
              <a:t>In order to remain relevant to students needs, the College needs to continue to explore alternate and hybrid learning models</a:t>
            </a:r>
          </a:p>
          <a:p>
            <a:endParaRPr lang="en-US" baseline="0" dirty="0" smtClean="0"/>
          </a:p>
          <a:p>
            <a:r>
              <a:rPr lang="en-US" baseline="0" dirty="0" smtClean="0"/>
              <a:t>These will not replace our traditional delivery pedagogies but will provide students with more choice so that they can complete their programs on their schedule</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area where the college does need to</a:t>
            </a:r>
            <a:r>
              <a:rPr lang="en-US" baseline="0" dirty="0" smtClean="0"/>
              <a:t> pay attention to is to ensure that we have a more rigorous approach to our curriculum control and inventory</a:t>
            </a:r>
          </a:p>
          <a:p>
            <a:endParaRPr lang="en-US" baseline="0" dirty="0" smtClean="0"/>
          </a:p>
          <a:p>
            <a:r>
              <a:rPr lang="en-US" baseline="0" dirty="0" smtClean="0"/>
              <a:t>The recent report Too Cool For School Report from the </a:t>
            </a:r>
            <a:r>
              <a:rPr lang="en-US" baseline="0" dirty="0" err="1" smtClean="0"/>
              <a:t>Ombuds</a:t>
            </a:r>
            <a:r>
              <a:rPr lang="en-US" baseline="0" dirty="0" smtClean="0"/>
              <a:t> indicates that students expect to receive the education we advertise when we recruit them.  </a:t>
            </a:r>
          </a:p>
          <a:p>
            <a:endParaRPr lang="en-US" baseline="0" dirty="0" smtClean="0"/>
          </a:p>
          <a:p>
            <a:r>
              <a:rPr lang="en-US" baseline="0" dirty="0" smtClean="0"/>
              <a:t>Having control over our curriculum versions means that we will be able to better support articulation and transferability with other post secondary institutions and make sure that we know what students will require to be successful when they come to Fanshawe College</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area</a:t>
            </a:r>
            <a:r>
              <a:rPr lang="en-US" baseline="0" dirty="0" smtClean="0"/>
              <a:t> of strength for the Colleges versus the Universities is how we blend theory with practice through experiential learning.   Both students and employers indicate that this is one of our real strengths</a:t>
            </a:r>
          </a:p>
          <a:p>
            <a:endParaRPr lang="en-US" baseline="0" dirty="0" smtClean="0"/>
          </a:p>
          <a:p>
            <a:r>
              <a:rPr lang="en-US" baseline="0" dirty="0" smtClean="0"/>
              <a:t>Increasingly we are also looking at building more interdisciplinary and </a:t>
            </a:r>
            <a:r>
              <a:rPr lang="en-US" baseline="0" dirty="0" err="1" smtClean="0"/>
              <a:t>interprofessional</a:t>
            </a:r>
            <a:r>
              <a:rPr lang="en-US" baseline="0" dirty="0" smtClean="0"/>
              <a:t> practice that further enhances the education experience for our students</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Leadership is more</a:t>
            </a:r>
            <a:r>
              <a:rPr lang="en-US" baseline="0" dirty="0" smtClean="0"/>
              <a:t> than just a position or a title.  As College employees we are all leaders trying to provide students with the best educational experience we can.  We need to make sure that we nurture and grow our academic leaders so that we continue to provide relevant education.</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Currently</a:t>
            </a:r>
            <a:r>
              <a:rPr lang="en-US" baseline="0" dirty="0" smtClean="0"/>
              <a:t> the College has two </a:t>
            </a:r>
            <a:r>
              <a:rPr lang="en-US" baseline="0" dirty="0" err="1" smtClean="0"/>
              <a:t>Centres</a:t>
            </a:r>
            <a:r>
              <a:rPr lang="en-US" baseline="0" dirty="0" smtClean="0"/>
              <a:t> of Excellence in Contemporary Media and in Nursing and Allied Health.  These set aspiration bars that we should all strive towards achieving.  </a:t>
            </a:r>
          </a:p>
          <a:p>
            <a:endParaRPr lang="en-US" baseline="0" dirty="0" smtClean="0"/>
          </a:p>
          <a:p>
            <a:r>
              <a:rPr lang="en-US" baseline="0" dirty="0" smtClean="0"/>
              <a:t>This means that we need to keep our programs relevant and current</a:t>
            </a:r>
            <a:endParaRPr lang="en-US" dirty="0"/>
          </a:p>
        </p:txBody>
      </p:sp>
      <p:sp>
        <p:nvSpPr>
          <p:cNvPr id="4" name="Slide Number Placeholder 3"/>
          <p:cNvSpPr>
            <a:spLocks noGrp="1"/>
          </p:cNvSpPr>
          <p:nvPr>
            <p:ph type="sldNum" sz="quarter" idx="10"/>
          </p:nvPr>
        </p:nvSpPr>
        <p:spPr/>
        <p:txBody>
          <a:bodyPr/>
          <a:lstStyle/>
          <a:p>
            <a:fld id="{592C5686-8943-F94B-9D4E-4EC541B8603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175660-02F0-F148-A23E-3AFE1E1DC15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920720" y="274638"/>
            <a:ext cx="7047867" cy="493678"/>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175660-02F0-F148-A23E-3AFE1E1DC15A}" type="slidenum">
              <a:rPr lang="en-US" smtClean="0"/>
              <a:pPr/>
              <a:t>‹#›</a:t>
            </a:fld>
            <a:endParaRPr lang="en-US" dirty="0"/>
          </a:p>
        </p:txBody>
      </p:sp>
      <p:sp>
        <p:nvSpPr>
          <p:cNvPr id="7" name="Title Placeholder 1"/>
          <p:cNvSpPr txBox="1">
            <a:spLocks/>
          </p:cNvSpPr>
          <p:nvPr userDrawn="1"/>
        </p:nvSpPr>
        <p:spPr>
          <a:xfrm>
            <a:off x="2073120" y="427038"/>
            <a:ext cx="7047867" cy="493678"/>
          </a:xfrm>
          <a:prstGeom prst="rect">
            <a:avLst/>
          </a:prstGeom>
        </p:spPr>
        <p:txBody>
          <a:bodyPr vert="horz" lIns="91440" tIns="45720" rIns="91440" bIns="45720" rtlCol="0" anchor="b">
            <a:normAutofit/>
          </a:body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en-US" sz="1400" b="1" i="0" u="none" strike="noStrike" kern="1200" cap="none" spc="0" normalizeH="0" baseline="0" noProof="0" dirty="0" smtClean="0">
                <a:ln>
                  <a:noFill/>
                </a:ln>
                <a:solidFill>
                  <a:schemeClr val="bg1"/>
                </a:solidFill>
                <a:effectLst/>
                <a:uLnTx/>
                <a:uFillTx/>
                <a:latin typeface="Arial"/>
                <a:ea typeface="+mj-ea"/>
                <a:cs typeface="Arial"/>
              </a:rPr>
              <a:t>Insert Presenter Here, Title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175660-02F0-F148-A23E-3AFE1E1DC15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175660-02F0-F148-A23E-3AFE1E1DC15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175660-02F0-F148-A23E-3AFE1E1DC15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175660-02F0-F148-A23E-3AFE1E1DC15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8175660-02F0-F148-A23E-3AFE1E1DC15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8175660-02F0-F148-A23E-3AFE1E1DC15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8175660-02F0-F148-A23E-3AFE1E1DC15A}" type="slidenum">
              <a:rPr lang="en-US" smtClean="0"/>
              <a:pPr/>
              <a:t>‹#›</a:t>
            </a:fld>
            <a:endParaRPr lang="en-US" dirty="0"/>
          </a:p>
        </p:txBody>
      </p:sp>
      <p:sp>
        <p:nvSpPr>
          <p:cNvPr id="5" name="Title Placeholder 1"/>
          <p:cNvSpPr>
            <a:spLocks noGrp="1"/>
          </p:cNvSpPr>
          <p:nvPr>
            <p:ph type="title"/>
          </p:nvPr>
        </p:nvSpPr>
        <p:spPr>
          <a:xfrm>
            <a:off x="1920720" y="274638"/>
            <a:ext cx="7047867" cy="493678"/>
          </a:xfrm>
          <a:prstGeom prst="rect">
            <a:avLst/>
          </a:prstGeom>
        </p:spPr>
        <p:txBody>
          <a:bodyPr vert="horz" lIns="91440" tIns="45720" rIns="91440" bIns="45720" rtlCol="0" anchor="b">
            <a:normAutofit/>
          </a:bodyPr>
          <a:lstStyle/>
          <a:p>
            <a:r>
              <a:rPr lang="en-US" dirty="0" smtClean="0"/>
              <a:t>Insert Presenter Here, Title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175660-02F0-F148-A23E-3AFE1E1DC15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2EC81D-3481-0048-93B1-48E5B820EFA9}" type="datetimeFigureOut">
              <a:rPr lang="en-US" smtClean="0"/>
              <a:pPr/>
              <a:t>11/18/2009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175660-02F0-F148-A23E-3AFE1E1DC15A}" type="slidenum">
              <a:rPr lang="en-US" smtClean="0"/>
              <a:pPr/>
              <a:t>‹#›</a:t>
            </a:fld>
            <a:endParaRPr lang="en-US" dirty="0"/>
          </a:p>
        </p:txBody>
      </p:sp>
      <p:sp>
        <p:nvSpPr>
          <p:cNvPr id="8" name="Title Placeholder 1"/>
          <p:cNvSpPr txBox="1">
            <a:spLocks/>
          </p:cNvSpPr>
          <p:nvPr userDrawn="1"/>
        </p:nvSpPr>
        <p:spPr>
          <a:xfrm>
            <a:off x="1920720" y="274638"/>
            <a:ext cx="7047867" cy="493678"/>
          </a:xfrm>
          <a:prstGeom prst="rect">
            <a:avLst/>
          </a:prstGeom>
        </p:spPr>
        <p:txBody>
          <a:bodyPr vert="horz" lIns="91440" tIns="45720" rIns="91440" bIns="45720" rtlCol="0" anchor="b">
            <a:normAutofit/>
          </a:body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en-US" sz="1400" b="1" i="0" u="none" strike="noStrike" kern="1200" cap="none" spc="0" normalizeH="0" baseline="0" noProof="0" dirty="0" smtClean="0">
                <a:ln>
                  <a:noFill/>
                </a:ln>
                <a:solidFill>
                  <a:schemeClr val="bg1"/>
                </a:solidFill>
                <a:effectLst/>
                <a:uLnTx/>
                <a:uFillTx/>
                <a:latin typeface="Arial"/>
                <a:ea typeface="+mj-ea"/>
                <a:cs typeface="Arial"/>
              </a:rPr>
              <a:t>Insert Presenter Here, Title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2EC81D-3481-0048-93B1-48E5B820EFA9}" type="datetimeFigureOut">
              <a:rPr lang="en-US" smtClean="0"/>
              <a:pPr/>
              <a:t>11/18/2009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175660-02F0-F148-A23E-3AFE1E1DC15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457200" rtl="0" eaLnBrk="1" latinLnBrk="0" hangingPunct="1">
        <a:spcBef>
          <a:spcPct val="0"/>
        </a:spcBef>
        <a:buNone/>
        <a:defRPr sz="1400" b="1" i="0" kern="1200" baseline="0">
          <a:solidFill>
            <a:schemeClr val="bg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77897"/>
            <a:ext cx="7232904" cy="1470025"/>
          </a:xfrm>
        </p:spPr>
        <p:txBody>
          <a:bodyPr/>
          <a:lstStyle/>
          <a:p>
            <a:r>
              <a:rPr lang="en-US" sz="3200" dirty="0" smtClean="0">
                <a:solidFill>
                  <a:schemeClr val="tx1"/>
                </a:solidFill>
              </a:rPr>
              <a:t>Overview of the Academic Plan</a:t>
            </a:r>
            <a:br>
              <a:rPr lang="en-US" sz="3200" dirty="0" smtClean="0">
                <a:solidFill>
                  <a:schemeClr val="tx1"/>
                </a:solidFill>
              </a:rPr>
            </a:br>
            <a:r>
              <a:rPr lang="en-US" sz="3200" dirty="0" smtClean="0">
                <a:solidFill>
                  <a:schemeClr val="tx1"/>
                </a:solidFill>
              </a:rPr>
              <a:t>2009-2012</a:t>
            </a:r>
            <a:br>
              <a:rPr lang="en-US" sz="3200" dirty="0" smtClean="0">
                <a:solidFill>
                  <a:schemeClr val="tx1"/>
                </a:solidFill>
              </a:rPr>
            </a:br>
            <a:endParaRPr lang="en-US" sz="3200" dirty="0">
              <a:solidFill>
                <a:schemeClr val="tx1"/>
              </a:solidFill>
            </a:endParaRPr>
          </a:p>
        </p:txBody>
      </p:sp>
      <p:sp>
        <p:nvSpPr>
          <p:cNvPr id="6" name="Title Placeholder 1"/>
          <p:cNvSpPr txBox="1">
            <a:spLocks/>
          </p:cNvSpPr>
          <p:nvPr/>
        </p:nvSpPr>
        <p:spPr>
          <a:xfrm>
            <a:off x="1920720" y="274638"/>
            <a:ext cx="7047867" cy="493678"/>
          </a:xfrm>
          <a:prstGeom prst="rect">
            <a:avLst/>
          </a:prstGeom>
        </p:spPr>
        <p:txBody>
          <a:bodyPr vert="horz" lIns="91440" tIns="45720" rIns="91440" bIns="45720" rtlCol="0" anchor="b">
            <a:normAutofit/>
          </a:body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en-US" sz="1400" b="1" i="0" u="none" strike="noStrike" kern="1200" cap="none" spc="0" normalizeH="0" baseline="0" noProof="0" dirty="0" smtClean="0">
                <a:ln>
                  <a:noFill/>
                </a:ln>
                <a:solidFill>
                  <a:schemeClr val="bg1"/>
                </a:solidFill>
                <a:effectLst/>
                <a:uLnTx/>
                <a:uFillTx/>
                <a:latin typeface="Arial"/>
                <a:ea typeface="+mj-ea"/>
                <a:cs typeface="Arial"/>
              </a:rPr>
              <a:t>Presented by Lane D.</a:t>
            </a:r>
            <a:r>
              <a:rPr kumimoji="0" lang="en-US" sz="1400" b="1" i="0" u="none" strike="noStrike" kern="1200" cap="none" spc="0" normalizeH="0" noProof="0" dirty="0" smtClean="0">
                <a:ln>
                  <a:noFill/>
                </a:ln>
                <a:solidFill>
                  <a:schemeClr val="bg1"/>
                </a:solidFill>
                <a:effectLst/>
                <a:uLnTx/>
                <a:uFillTx/>
                <a:latin typeface="Arial"/>
                <a:ea typeface="+mj-ea"/>
                <a:cs typeface="Arial"/>
              </a:rPr>
              <a:t> Trotter</a:t>
            </a:r>
            <a:endParaRPr kumimoji="0" lang="en-US" sz="1400" b="1" i="0" u="none" strike="noStrike" kern="1200" cap="none" spc="0" normalizeH="0" baseline="0" noProof="0" dirty="0" smtClean="0">
              <a:ln>
                <a:noFill/>
              </a:ln>
              <a:solidFill>
                <a:schemeClr val="bg1"/>
              </a:solidFill>
              <a:effectLst/>
              <a:uLnTx/>
              <a:uFillTx/>
              <a:latin typeface="Arial"/>
              <a:ea typeface="+mj-ea"/>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Pursue Excellence in Learning, Teaching and Service</a:t>
            </a:r>
          </a:p>
          <a:p>
            <a:pPr marL="395288" lvl="1" indent="-344488">
              <a:buNone/>
            </a:pPr>
            <a:r>
              <a:rPr lang="en-US" sz="2400" b="1" dirty="0" smtClean="0"/>
              <a:t>Building on what we do:</a:t>
            </a:r>
          </a:p>
          <a:p>
            <a:pPr marL="395288" lvl="1" indent="-344488"/>
            <a:r>
              <a:rPr lang="en-US" sz="2000" b="1" dirty="0" smtClean="0">
                <a:solidFill>
                  <a:srgbClr val="898989"/>
                </a:solidFill>
              </a:rPr>
              <a:t>Support professional development of faculty and staff through events such as Academic Kick-Off, CEDP, orientation for new faculty members </a:t>
            </a:r>
          </a:p>
          <a:p>
            <a:pPr marL="395288" lvl="1" indent="-344488"/>
            <a:endParaRPr lang="en-US" sz="1000" b="1" dirty="0" smtClean="0">
              <a:solidFill>
                <a:srgbClr val="898989"/>
              </a:solidFill>
            </a:endParaRPr>
          </a:p>
          <a:p>
            <a:pPr marL="395288" lvl="1" indent="-344488"/>
            <a:r>
              <a:rPr lang="en-US" sz="2000" b="1" dirty="0" smtClean="0">
                <a:solidFill>
                  <a:srgbClr val="898989"/>
                </a:solidFill>
              </a:rPr>
              <a:t>Enhanced curriculum development, oversight and review</a:t>
            </a:r>
          </a:p>
          <a:p>
            <a:pPr marL="395288" lvl="1" indent="-344488"/>
            <a:endParaRPr lang="en-US" sz="1000" b="1" dirty="0" smtClean="0">
              <a:solidFill>
                <a:srgbClr val="898989"/>
              </a:solidFill>
            </a:endParaRPr>
          </a:p>
          <a:p>
            <a:pPr marL="395288" lvl="1" indent="-344488"/>
            <a:r>
              <a:rPr lang="en-US" sz="2000" b="1" dirty="0" smtClean="0">
                <a:solidFill>
                  <a:srgbClr val="898989"/>
                </a:solidFill>
              </a:rPr>
              <a:t>A new program review process that will ensure that our programs are still relevant and that ensures we meet PQAPA guidelines</a:t>
            </a:r>
          </a:p>
          <a:p>
            <a:pPr marL="395288" lvl="1" indent="-344488"/>
            <a:endParaRPr lang="en-US" sz="1000" b="1" dirty="0" smtClean="0">
              <a:solidFill>
                <a:srgbClr val="898989"/>
              </a:solidFill>
            </a:endParaRPr>
          </a:p>
          <a:p>
            <a:pPr marL="395288" lvl="1" indent="-344488"/>
            <a:r>
              <a:rPr lang="en-US" sz="2000" b="1" dirty="0" smtClean="0">
                <a:solidFill>
                  <a:srgbClr val="898989"/>
                </a:solidFill>
              </a:rPr>
              <a:t>Continue to support our faculty</a:t>
            </a:r>
          </a:p>
          <a:p>
            <a:pPr marL="395288" lvl="1" indent="-344488"/>
            <a:endParaRPr lang="en-US"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Encourage and Enhance Student Success</a:t>
            </a:r>
          </a:p>
          <a:p>
            <a:pPr marL="685800" lvl="2" indent="-342900">
              <a:buNone/>
            </a:pPr>
            <a:r>
              <a:rPr lang="en-US" b="1" dirty="0" smtClean="0"/>
              <a:t>Initiatives:</a:t>
            </a:r>
          </a:p>
          <a:p>
            <a:pPr marL="914400" lvl="1" indent="-514350">
              <a:buFont typeface="+mj-lt"/>
              <a:buAutoNum type="arabicPeriod"/>
            </a:pPr>
            <a:r>
              <a:rPr lang="en-US" sz="2000" dirty="0" smtClean="0"/>
              <a:t>Improve graduation rate</a:t>
            </a:r>
          </a:p>
          <a:p>
            <a:pPr marL="914400" lvl="1" indent="-514350">
              <a:buFont typeface="+mj-lt"/>
              <a:buAutoNum type="arabicPeriod"/>
            </a:pPr>
            <a:r>
              <a:rPr lang="en-US" sz="2000" dirty="0" smtClean="0"/>
              <a:t>Ensure access to relevant and appropriate academic programming</a:t>
            </a:r>
          </a:p>
          <a:p>
            <a:pPr marL="914400" lvl="1" indent="-514350">
              <a:buFont typeface="+mj-lt"/>
              <a:buAutoNum type="arabicPeriod"/>
            </a:pPr>
            <a:r>
              <a:rPr lang="en-US" sz="2000" dirty="0" smtClean="0"/>
              <a:t>Provide relevant student success services</a:t>
            </a:r>
          </a:p>
          <a:p>
            <a:pPr marL="914400" lvl="1" indent="-514350">
              <a:buFont typeface="+mj-lt"/>
              <a:buAutoNum type="arabicPeriod"/>
            </a:pPr>
            <a:r>
              <a:rPr lang="en-US" sz="2000" dirty="0" smtClean="0"/>
              <a:t>Pursue and provide pathways to relevant credentials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Encourage and Enhance Student Success</a:t>
            </a:r>
          </a:p>
          <a:p>
            <a:pPr marL="911225" lvl="2" indent="-568325">
              <a:buNone/>
            </a:pPr>
            <a:r>
              <a:rPr lang="en-US" b="1" dirty="0" smtClean="0"/>
              <a:t>2.1	Improve Graduation Rate:</a:t>
            </a:r>
          </a:p>
          <a:p>
            <a:pPr marL="1252538" lvl="3" indent="-344488"/>
            <a:r>
              <a:rPr lang="en-US" dirty="0" smtClean="0"/>
              <a:t>Continue to expand identification, assessment and management of at risk students</a:t>
            </a:r>
          </a:p>
          <a:p>
            <a:pPr marL="1252538" lvl="3" indent="-344488"/>
            <a:r>
              <a:rPr lang="en-US" dirty="0" smtClean="0"/>
              <a:t>Consistent and timely academic advising of students</a:t>
            </a:r>
          </a:p>
          <a:p>
            <a:pPr marL="1252538" lvl="3" indent="-344488"/>
            <a:r>
              <a:rPr lang="en-US" dirty="0" smtClean="0"/>
              <a:t>Develop strategies to ensure proper fit between students and programs</a:t>
            </a:r>
          </a:p>
          <a:p>
            <a:pPr marL="1252538" lvl="3" indent="-344488"/>
            <a:r>
              <a:rPr lang="en-US" dirty="0" smtClean="0"/>
              <a:t>Continue to encourage and support staff engagement with students in order to foster student success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Encourage and Enhance Student Success</a:t>
            </a:r>
          </a:p>
          <a:p>
            <a:pPr marL="911225" lvl="2" indent="-568325">
              <a:buNone/>
            </a:pPr>
            <a:r>
              <a:rPr lang="en-US" b="1" dirty="0" smtClean="0"/>
              <a:t>2.2	Ensure Access to Relevant and Appropriate Academic Programming:</a:t>
            </a:r>
          </a:p>
          <a:p>
            <a:pPr marL="1252538" lvl="3" indent="-344488"/>
            <a:r>
              <a:rPr lang="en-US" dirty="0" smtClean="0"/>
              <a:t>Ensure that programming outcomes and content meet the current and future needs of students, employers and the communities we serve</a:t>
            </a:r>
          </a:p>
          <a:p>
            <a:pPr marL="1252538" lvl="3" indent="-344488"/>
            <a:r>
              <a:rPr lang="en-US" dirty="0" smtClean="0"/>
              <a:t>Ensure student recruitment and program information provide learners accurate assessment of the skills and aptitudes required to experience success in the program and in their chosen career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Encourage and Enhance Student Success</a:t>
            </a:r>
          </a:p>
          <a:p>
            <a:pPr marL="911225" lvl="2" indent="-568325">
              <a:buNone/>
            </a:pPr>
            <a:r>
              <a:rPr lang="en-US" b="1" dirty="0" smtClean="0"/>
              <a:t>2.3	Provide Relevant Student Success Services:</a:t>
            </a:r>
          </a:p>
          <a:p>
            <a:pPr marL="1252538" lvl="3" indent="-344488"/>
            <a:r>
              <a:rPr lang="en-US" dirty="0" smtClean="0"/>
              <a:t>Work collaboratively with enabling areas to improve and enhance integrated support systems towards a successful and rewarding College experience including personal growth beyond academics</a:t>
            </a:r>
          </a:p>
          <a:p>
            <a:pPr marL="1252538" lvl="3" indent="-344488"/>
            <a:r>
              <a:rPr lang="en-US" dirty="0" smtClean="0"/>
              <a:t>Review and rationalize the application process</a:t>
            </a:r>
          </a:p>
          <a:p>
            <a:pPr marL="1252538" lvl="3" indent="-344488"/>
            <a:r>
              <a:rPr lang="en-US" dirty="0" smtClean="0"/>
              <a:t>Implement best practices (suitable for the College) for the students to experience success throughout their academic progression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Encourage and Enhance Student Success</a:t>
            </a:r>
          </a:p>
          <a:p>
            <a:pPr marL="911225" lvl="2" indent="-568325">
              <a:buNone/>
            </a:pPr>
            <a:r>
              <a:rPr lang="en-US" b="1" dirty="0" smtClean="0"/>
              <a:t>2.4	Pursue and Provide Pathways to Relevant Credentials:</a:t>
            </a:r>
          </a:p>
          <a:p>
            <a:pPr marL="1252538" lvl="3" indent="-344488"/>
            <a:r>
              <a:rPr lang="en-US" dirty="0" smtClean="0"/>
              <a:t>Create more effective pathways for students to migrate between programs and transfer course credits</a:t>
            </a:r>
          </a:p>
          <a:p>
            <a:pPr marL="1252538" lvl="3" indent="-344488"/>
            <a:r>
              <a:rPr lang="en-US" dirty="0" smtClean="0"/>
              <a:t>Improve and enhance our ability to evaluate prior learning and non academic knowledge of potential learners</a:t>
            </a:r>
          </a:p>
          <a:p>
            <a:pPr marL="1252538" lvl="3" indent="-344488"/>
            <a:r>
              <a:rPr lang="en-US" dirty="0" smtClean="0"/>
              <a:t>Continue to develop and offer strategic articulation and collaborative agreements with other institutions that provide pathways for Fanshawe graduates as well as attracting PS graduates with Graduation Certificate program / degrees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Encourage and Enhance Student Success</a:t>
            </a:r>
          </a:p>
          <a:p>
            <a:pPr marL="395288" lvl="1" indent="-344488">
              <a:buNone/>
            </a:pPr>
            <a:r>
              <a:rPr lang="en-US" sz="2400" b="1" dirty="0" smtClean="0"/>
              <a:t>Building on what we do:</a:t>
            </a:r>
          </a:p>
          <a:p>
            <a:pPr marL="395288" lvl="1" indent="-344488"/>
            <a:r>
              <a:rPr lang="en-US" sz="2000" b="1" dirty="0" smtClean="0">
                <a:solidFill>
                  <a:srgbClr val="898989"/>
                </a:solidFill>
              </a:rPr>
              <a:t>Over the period of the first Academic Plan, the Graduation rate increased from 56% to 64%.  We need to set a new target that is achievable but still requires us to stretch and reach</a:t>
            </a:r>
          </a:p>
          <a:p>
            <a:pPr marL="795338" lvl="2" indent="-344488"/>
            <a:r>
              <a:rPr lang="en-US" sz="1600" b="1" dirty="0" smtClean="0">
                <a:solidFill>
                  <a:srgbClr val="898989"/>
                </a:solidFill>
              </a:rPr>
              <a:t>Enhanced and better defined entry points with ramps, bridges and ladders</a:t>
            </a:r>
          </a:p>
          <a:p>
            <a:pPr marL="395288" lvl="1" indent="-344488"/>
            <a:endParaRPr lang="en-US" sz="1000" b="1" dirty="0" smtClean="0">
              <a:solidFill>
                <a:srgbClr val="898989"/>
              </a:solidFill>
            </a:endParaRPr>
          </a:p>
          <a:p>
            <a:pPr marL="395288" lvl="1" indent="-344488"/>
            <a:r>
              <a:rPr lang="en-US" sz="2000" b="1" dirty="0" smtClean="0">
                <a:solidFill>
                  <a:srgbClr val="898989"/>
                </a:solidFill>
              </a:rPr>
              <a:t>Continue to support lifelong learning by providing students with more pathways to work and to additional education opportunities</a:t>
            </a:r>
          </a:p>
          <a:p>
            <a:pPr marL="795338" lvl="2" indent="-344488"/>
            <a:r>
              <a:rPr lang="en-US" sz="1600" b="1" dirty="0" smtClean="0">
                <a:solidFill>
                  <a:srgbClr val="898989"/>
                </a:solidFill>
              </a:rPr>
              <a:t>Differentiated mission and mandate</a:t>
            </a:r>
          </a:p>
          <a:p>
            <a:pPr marL="795338" lvl="2" indent="-344488"/>
            <a:r>
              <a:rPr lang="en-US" sz="1600" b="1" dirty="0" smtClean="0">
                <a:solidFill>
                  <a:srgbClr val="898989"/>
                </a:solidFill>
              </a:rPr>
              <a:t>More graduate certificates</a:t>
            </a:r>
          </a:p>
          <a:p>
            <a:pPr marL="795338" lvl="2" indent="-344488"/>
            <a:r>
              <a:rPr lang="en-US" sz="1600" b="1" dirty="0" smtClean="0">
                <a:solidFill>
                  <a:srgbClr val="898989"/>
                </a:solidFill>
              </a:rPr>
              <a:t>More degrees</a:t>
            </a:r>
          </a:p>
          <a:p>
            <a:pPr marL="795338" lvl="2" indent="-344488"/>
            <a:r>
              <a:rPr lang="en-US" sz="1600" b="1" dirty="0" smtClean="0">
                <a:solidFill>
                  <a:srgbClr val="898989"/>
                </a:solidFill>
              </a:rPr>
              <a:t>More articulation agreements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Engage in Applied Research and Scholarly Activity</a:t>
            </a:r>
          </a:p>
          <a:p>
            <a:pPr marL="685800" lvl="2" indent="-342900">
              <a:buNone/>
            </a:pPr>
            <a:r>
              <a:rPr lang="en-US" b="1" dirty="0" smtClean="0"/>
              <a:t>Initiatives:</a:t>
            </a:r>
          </a:p>
          <a:p>
            <a:pPr marL="914400" lvl="1" indent="-514350">
              <a:buFont typeface="+mj-lt"/>
              <a:buAutoNum type="arabicPeriod"/>
            </a:pPr>
            <a:r>
              <a:rPr lang="en-US" sz="2000" dirty="0" smtClean="0"/>
              <a:t>Integrate research and education within the College and throughout the community</a:t>
            </a:r>
          </a:p>
          <a:p>
            <a:pPr marL="914400" lvl="1" indent="-514350">
              <a:buFont typeface="+mj-lt"/>
              <a:buAutoNum type="arabicPeriod"/>
            </a:pPr>
            <a:r>
              <a:rPr lang="en-US" sz="2000" dirty="0" smtClean="0"/>
              <a:t>Foster innovation through interdisciplinary and collaborative research with other institutions, businesses and government</a:t>
            </a:r>
          </a:p>
          <a:p>
            <a:pPr marL="914400" lvl="1" indent="-514350">
              <a:buFont typeface="+mj-lt"/>
              <a:buAutoNum type="arabicPeriod"/>
            </a:pPr>
            <a:r>
              <a:rPr lang="en-US" sz="2000" dirty="0" smtClean="0"/>
              <a:t>Build capacity for research and scholarly activities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Engage in Applied Research and Scholarly Activity</a:t>
            </a:r>
          </a:p>
          <a:p>
            <a:pPr marL="911225" lvl="2" indent="-568325">
              <a:buNone/>
            </a:pPr>
            <a:r>
              <a:rPr lang="en-US" b="1" dirty="0" smtClean="0"/>
              <a:t>3.1	Integrate Research and Education within the College and throughout the Community:</a:t>
            </a:r>
          </a:p>
          <a:p>
            <a:pPr marL="1252538" lvl="3" indent="-344488"/>
            <a:r>
              <a:rPr lang="en-US" dirty="0" smtClean="0"/>
              <a:t>Build research and innovation training and activities into curriculum</a:t>
            </a:r>
          </a:p>
          <a:p>
            <a:pPr marL="1252538" lvl="3" indent="-344488"/>
            <a:r>
              <a:rPr lang="en-US" dirty="0" smtClean="0"/>
              <a:t>Implement project-based learning models</a:t>
            </a:r>
          </a:p>
          <a:p>
            <a:pPr marL="1252538" lvl="3" indent="-344488"/>
            <a:r>
              <a:rPr lang="en-US" dirty="0" smtClean="0"/>
              <a:t>Adopt a model of scholarship and research that works for the College</a:t>
            </a:r>
          </a:p>
          <a:p>
            <a:pPr marL="1252538" lvl="3" indent="-344488"/>
            <a:r>
              <a:rPr lang="en-US" dirty="0" smtClean="0"/>
              <a:t>Develop cross disciplinary projects related to innovation in teaching and learning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Engage in Applied Research and Scholarly Activity</a:t>
            </a:r>
          </a:p>
          <a:p>
            <a:pPr marL="911225" lvl="2" indent="-568325">
              <a:buNone/>
            </a:pPr>
            <a:r>
              <a:rPr lang="en-US" b="1" dirty="0" smtClean="0"/>
              <a:t>3.2	Foster Innovation through Interdisciplinary and Collaborative Research with other Institutions, Businesses and Government:</a:t>
            </a:r>
          </a:p>
          <a:p>
            <a:pPr marL="1252538" lvl="3" indent="-344488"/>
            <a:r>
              <a:rPr lang="en-US" dirty="0" smtClean="0"/>
              <a:t>Encourage inter-professional collaboration across the College in support of joint initiatives</a:t>
            </a:r>
          </a:p>
          <a:p>
            <a:pPr marL="1252538" lvl="3" indent="-344488"/>
            <a:r>
              <a:rPr lang="en-US" dirty="0" smtClean="0"/>
              <a:t>Assist community organizations to solve problems and develop new products, services and markets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800" b="1" dirty="0" smtClean="0"/>
              <a:t>The Academic Plan:</a:t>
            </a:r>
          </a:p>
          <a:p>
            <a:pPr lvl="1"/>
            <a:r>
              <a:rPr lang="en-US" sz="2400" dirty="0" smtClean="0"/>
              <a:t>Articulates our academic priorities over the next three – five years</a:t>
            </a:r>
          </a:p>
          <a:p>
            <a:pPr lvl="1"/>
            <a:r>
              <a:rPr lang="en-US" sz="2400" dirty="0" smtClean="0"/>
              <a:t>Provides the foundation for academic decision-making</a:t>
            </a:r>
          </a:p>
          <a:p>
            <a:pPr lvl="1"/>
            <a:r>
              <a:rPr lang="en-US" sz="2400" dirty="0" smtClean="0"/>
              <a:t>Links to the enabling areas to fulfill the plan</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Engage in Applied Research and Scholarly Activity</a:t>
            </a:r>
          </a:p>
          <a:p>
            <a:pPr marL="911225" lvl="2" indent="-568325">
              <a:buNone/>
            </a:pPr>
            <a:r>
              <a:rPr lang="en-US" b="1" dirty="0" smtClean="0"/>
              <a:t>3.3	Build Capacity for Research and Scholarly Activities:</a:t>
            </a:r>
          </a:p>
          <a:p>
            <a:pPr marL="1252538" lvl="3" indent="-344488"/>
            <a:r>
              <a:rPr lang="en-US" dirty="0" smtClean="0"/>
              <a:t>Actively pursue funding opportunities for capacity building</a:t>
            </a:r>
          </a:p>
          <a:p>
            <a:pPr marL="1252538" lvl="3" indent="-344488"/>
            <a:r>
              <a:rPr lang="en-US" dirty="0" smtClean="0"/>
              <a:t>Continue to develop internal support systems and structures, and models for overcoming existing systemic barriers</a:t>
            </a:r>
          </a:p>
          <a:p>
            <a:pPr marL="1252538" lvl="3" indent="-344488"/>
            <a:r>
              <a:rPr lang="en-US" dirty="0" smtClean="0"/>
              <a:t>Develop mentors, training, and project supports to enable faculty staff and students to develop grant writing and research skills and conduct research</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Engage in Applied Research and Scholarly Activity</a:t>
            </a:r>
          </a:p>
          <a:p>
            <a:pPr marL="395288" lvl="1" indent="-344488">
              <a:buNone/>
            </a:pPr>
            <a:r>
              <a:rPr lang="en-US" sz="2400" b="1" dirty="0" smtClean="0"/>
              <a:t>Building on what we do:</a:t>
            </a:r>
          </a:p>
          <a:p>
            <a:pPr marL="395288" lvl="1" indent="-344488"/>
            <a:r>
              <a:rPr lang="en-US" sz="2000" b="1" dirty="0" smtClean="0">
                <a:solidFill>
                  <a:srgbClr val="898989"/>
                </a:solidFill>
              </a:rPr>
              <a:t>We have built small incubators committed to applied research and innovation.  To move this agenda forward we need to inculcate innovation in practice into the curriculum of all post secondary programs</a:t>
            </a:r>
          </a:p>
          <a:p>
            <a:pPr marL="795338" lvl="2" indent="-344488"/>
            <a:r>
              <a:rPr lang="en-US" sz="1600" b="1" dirty="0" smtClean="0">
                <a:solidFill>
                  <a:srgbClr val="898989"/>
                </a:solidFill>
              </a:rPr>
              <a:t>Our community consultancy has been well received and shows one avenue for the  innovation in practice agenda</a:t>
            </a:r>
          </a:p>
          <a:p>
            <a:pPr marL="795338" lvl="2" indent="-344488"/>
            <a:r>
              <a:rPr lang="en-US" sz="1600" b="1" dirty="0" smtClean="0">
                <a:solidFill>
                  <a:srgbClr val="898989"/>
                </a:solidFill>
              </a:rPr>
              <a:t>We have had some successes but the recent NSERC grant requires a commitment from the College if we are to continue to be involved in applied research</a:t>
            </a:r>
          </a:p>
          <a:p>
            <a:pPr marL="395288" lvl="1" indent="-344488"/>
            <a:endParaRPr lang="en-US" sz="1000" b="1" dirty="0" smtClean="0">
              <a:solidFill>
                <a:srgbClr val="898989"/>
              </a:solidFill>
            </a:endParaRPr>
          </a:p>
          <a:p>
            <a:pPr marL="395288" lvl="1" indent="-344488"/>
            <a:r>
              <a:rPr lang="en-US" sz="2000" b="1" dirty="0" smtClean="0">
                <a:solidFill>
                  <a:srgbClr val="898989"/>
                </a:solidFill>
              </a:rPr>
              <a:t>We need to set a year over year target for expansion of applied</a:t>
            </a:r>
            <a:br>
              <a:rPr lang="en-US" sz="2000" b="1" dirty="0" smtClean="0">
                <a:solidFill>
                  <a:srgbClr val="898989"/>
                </a:solidFill>
              </a:rPr>
            </a:br>
            <a:r>
              <a:rPr lang="en-US" sz="2000" b="1" dirty="0" smtClean="0">
                <a:solidFill>
                  <a:srgbClr val="898989"/>
                </a:solidFill>
              </a:rPr>
              <a:t>research and innovation into the curriculum of post </a:t>
            </a:r>
            <a:br>
              <a:rPr lang="en-US" sz="2000" b="1" dirty="0" smtClean="0">
                <a:solidFill>
                  <a:srgbClr val="898989"/>
                </a:solidFill>
              </a:rPr>
            </a:br>
            <a:r>
              <a:rPr lang="en-US" sz="2000" b="1" dirty="0" smtClean="0">
                <a:solidFill>
                  <a:srgbClr val="898989"/>
                </a:solidFill>
              </a:rPr>
              <a:t>secondary programs</a:t>
            </a: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Foster a Workplace where Employees are Proud to Contribute and Grow</a:t>
            </a:r>
          </a:p>
          <a:p>
            <a:pPr marL="685800" lvl="2" indent="-342900">
              <a:buNone/>
            </a:pPr>
            <a:r>
              <a:rPr lang="en-US" b="1" dirty="0" smtClean="0"/>
              <a:t>Initiatives:</a:t>
            </a:r>
          </a:p>
          <a:p>
            <a:pPr marL="685800" lvl="2" indent="-342900">
              <a:buFont typeface="+mj-lt"/>
              <a:buAutoNum type="arabicPeriod"/>
            </a:pPr>
            <a:r>
              <a:rPr lang="en-US" sz="2000" dirty="0" smtClean="0"/>
              <a:t>Facilitate Academic employee engagement with the College and its mission</a:t>
            </a:r>
          </a:p>
          <a:p>
            <a:pPr marL="685800" lvl="2" indent="-342900">
              <a:buFont typeface="+mj-lt"/>
              <a:buAutoNum type="arabicPeriod"/>
            </a:pPr>
            <a:r>
              <a:rPr lang="en-US" sz="2000" dirty="0" smtClean="0"/>
              <a:t>Position Employees for Growth through professional development and reflective practice</a:t>
            </a:r>
          </a:p>
          <a:p>
            <a:pPr marL="685800" lvl="2" indent="-342900">
              <a:buFont typeface="+mj-lt"/>
              <a:buAutoNum type="arabicPeriod"/>
            </a:pPr>
            <a:r>
              <a:rPr lang="en-US" sz="2000" dirty="0" smtClean="0"/>
              <a:t>Enhance workplace wellness, health and safety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Foster a Workplace where Employees are Proud to Contribute and Grow</a:t>
            </a:r>
          </a:p>
          <a:p>
            <a:pPr marL="911225" lvl="2" indent="-568325">
              <a:buNone/>
            </a:pPr>
            <a:r>
              <a:rPr lang="en-US" b="1" dirty="0" smtClean="0"/>
              <a:t>4.1	Facilitate Academic employee engagement with the College and its mission:</a:t>
            </a:r>
          </a:p>
          <a:p>
            <a:pPr marL="1252538" lvl="3" indent="-344488"/>
            <a:r>
              <a:rPr lang="en-US" dirty="0" smtClean="0"/>
              <a:t>Encourage faculty and staff to represent the entire College positively to our customers and stakeholders</a:t>
            </a:r>
          </a:p>
          <a:p>
            <a:pPr marL="1252538" lvl="3" indent="-344488"/>
            <a:r>
              <a:rPr lang="en-US" dirty="0" smtClean="0"/>
              <a:t>Improve our internal communication with faculty and staff</a:t>
            </a:r>
          </a:p>
          <a:p>
            <a:pPr marL="1252538" lvl="3" indent="-344488"/>
            <a:r>
              <a:rPr lang="en-US" dirty="0" smtClean="0"/>
              <a:t>Recognize the contributions of faculty and staff in the achievement of our strategic objectives</a:t>
            </a:r>
          </a:p>
          <a:p>
            <a:pPr marL="1252538" lvl="3" indent="-344488"/>
            <a:r>
              <a:rPr lang="en-US" dirty="0" smtClean="0"/>
              <a:t>Enhance faculty and staff renewal</a:t>
            </a:r>
          </a:p>
          <a:p>
            <a:pPr marL="1252538" lvl="3" indent="-344488"/>
            <a:r>
              <a:rPr lang="en-US" dirty="0" smtClean="0"/>
              <a:t>Engage faculty and staff in the academic </a:t>
            </a:r>
            <a:br>
              <a:rPr lang="en-US" dirty="0" smtClean="0"/>
            </a:br>
            <a:r>
              <a:rPr lang="en-US" dirty="0" smtClean="0"/>
              <a:t>planning process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Foster a Workplace where Employees are Proud to Contribute and Grow</a:t>
            </a:r>
          </a:p>
          <a:p>
            <a:pPr marL="911225" lvl="2" indent="-568325">
              <a:buNone/>
            </a:pPr>
            <a:r>
              <a:rPr lang="en-US" b="1" dirty="0" smtClean="0"/>
              <a:t>4.2	Position Employees for Growth through professional development and reflective practice:</a:t>
            </a:r>
          </a:p>
          <a:p>
            <a:pPr marL="1252538" lvl="3" indent="-344488"/>
            <a:r>
              <a:rPr lang="en-US" dirty="0" smtClean="0"/>
              <a:t>Develop and implement human resource strategies to position Fanshawe to become a Polytechnic type Institute</a:t>
            </a:r>
          </a:p>
          <a:p>
            <a:pPr marL="1252538" lvl="3" indent="-344488"/>
            <a:r>
              <a:rPr lang="en-US" dirty="0" smtClean="0"/>
              <a:t>Develop processes to engage academic employees in reflective practice</a:t>
            </a:r>
          </a:p>
          <a:p>
            <a:pPr marL="1252538" lvl="3" indent="-344488"/>
            <a:r>
              <a:rPr lang="en-US" dirty="0" smtClean="0"/>
              <a:t>Encourage academic leadership</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Foster a Workplace where Employees are Proud to Contribute and Grow</a:t>
            </a:r>
          </a:p>
          <a:p>
            <a:pPr marL="911225" lvl="2" indent="-568325">
              <a:buNone/>
            </a:pPr>
            <a:r>
              <a:rPr lang="en-US" b="1" dirty="0" smtClean="0"/>
              <a:t>4.3	Enhance workplace wellness, health and safety:</a:t>
            </a:r>
          </a:p>
          <a:p>
            <a:pPr marL="1252538" lvl="3" indent="-344488"/>
            <a:r>
              <a:rPr lang="en-US" dirty="0" smtClean="0"/>
              <a:t>Support a respectful and stimulating academic learning environment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Foster a Workplace where Employees are Proud to Contribute and Grow</a:t>
            </a:r>
          </a:p>
          <a:p>
            <a:pPr marL="395288" lvl="1" indent="-344488">
              <a:buNone/>
            </a:pPr>
            <a:r>
              <a:rPr lang="en-US" sz="2400" b="1" dirty="0" smtClean="0"/>
              <a:t>Building on what we do:</a:t>
            </a:r>
          </a:p>
          <a:p>
            <a:pPr marL="395288" lvl="1" indent="-344488"/>
            <a:r>
              <a:rPr lang="en-US" sz="2000" b="1" dirty="0" smtClean="0">
                <a:solidFill>
                  <a:srgbClr val="898989"/>
                </a:solidFill>
              </a:rPr>
              <a:t>Provide additional venues where staff have more opportunities for communication</a:t>
            </a:r>
          </a:p>
          <a:p>
            <a:pPr marL="795338" lvl="2" indent="-344488"/>
            <a:r>
              <a:rPr lang="en-US" sz="1600" b="1" dirty="0" smtClean="0">
                <a:solidFill>
                  <a:srgbClr val="898989"/>
                </a:solidFill>
              </a:rPr>
              <a:t>Town Hall meetings that includes PMT, Deans, Directors </a:t>
            </a:r>
          </a:p>
          <a:p>
            <a:pPr marL="795338" lvl="2" indent="-344488"/>
            <a:r>
              <a:rPr lang="en-US" sz="1600" b="1" dirty="0" smtClean="0">
                <a:solidFill>
                  <a:srgbClr val="898989"/>
                </a:solidFill>
              </a:rPr>
              <a:t>More School retreats that include and seek faculty input</a:t>
            </a:r>
          </a:p>
          <a:p>
            <a:pPr marL="395288" lvl="1" indent="-344488"/>
            <a:endParaRPr lang="en-US" sz="1000" b="1" dirty="0" smtClean="0">
              <a:solidFill>
                <a:srgbClr val="898989"/>
              </a:solidFill>
            </a:endParaRPr>
          </a:p>
          <a:p>
            <a:pPr marL="395288" lvl="1" indent="-344488"/>
            <a:r>
              <a:rPr lang="en-US" sz="2000" b="1" dirty="0" smtClean="0">
                <a:solidFill>
                  <a:srgbClr val="898989"/>
                </a:solidFill>
              </a:rPr>
              <a:t>Provide opportunities for faculty and students to represent the College in the community</a:t>
            </a:r>
            <a:endParaRPr lang="en-US" sz="2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Engage the support of Community Partners and Patrons</a:t>
            </a:r>
          </a:p>
          <a:p>
            <a:pPr marL="685800" lvl="2" indent="-342900">
              <a:buNone/>
            </a:pPr>
            <a:r>
              <a:rPr lang="en-US" b="1" dirty="0" smtClean="0"/>
              <a:t>Initiatives:</a:t>
            </a:r>
          </a:p>
          <a:p>
            <a:pPr marL="685800" lvl="2" indent="-342900">
              <a:buFont typeface="+mj-lt"/>
              <a:buAutoNum type="arabicPeriod"/>
            </a:pPr>
            <a:r>
              <a:rPr lang="en-US" sz="2000" dirty="0" smtClean="0"/>
              <a:t>Support the Fanshawe College Foundations</a:t>
            </a:r>
          </a:p>
          <a:p>
            <a:pPr marL="685800" lvl="2" indent="-342900">
              <a:buFont typeface="+mj-lt"/>
              <a:buAutoNum type="arabicPeriod"/>
            </a:pPr>
            <a:r>
              <a:rPr lang="en-US" sz="2000" dirty="0" smtClean="0"/>
              <a:t>Pursue partnerships that complement the College’s strategic priorities</a:t>
            </a:r>
          </a:p>
          <a:p>
            <a:pPr marL="685800" lvl="2" indent="-342900">
              <a:buFont typeface="+mj-lt"/>
              <a:buAutoNum type="arabicPeriod"/>
            </a:pPr>
            <a:endParaRPr lang="en-US"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Engage the support of Community Partners and Patrons</a:t>
            </a:r>
          </a:p>
          <a:p>
            <a:pPr marL="911225" lvl="2" indent="-568325">
              <a:buNone/>
            </a:pPr>
            <a:r>
              <a:rPr lang="en-US" b="1" dirty="0" smtClean="0"/>
              <a:t>5.1	Support the Fanshawe College Foundation:</a:t>
            </a:r>
          </a:p>
          <a:p>
            <a:pPr marL="1252538" lvl="3" indent="-344488"/>
            <a:r>
              <a:rPr lang="en-US" dirty="0" smtClean="0"/>
              <a:t>Promote academic employees to support the work of the Fanshawe College Foundation</a:t>
            </a:r>
          </a:p>
          <a:p>
            <a:pPr marL="1252538" lvl="3" indent="-344488"/>
            <a:r>
              <a:rPr lang="en-US" dirty="0" smtClean="0"/>
              <a:t>Communicate broadly on the positive impacts of Fanshawe College on the community and the region</a:t>
            </a:r>
          </a:p>
          <a:p>
            <a:pPr marL="1252538" lvl="3" indent="-344488"/>
            <a:r>
              <a:rPr lang="en-US" dirty="0" smtClean="0"/>
              <a:t>Support and encourage the development of active, program-specific alumni chapters in the College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lvl="1" indent="0">
              <a:buNone/>
            </a:pPr>
            <a:r>
              <a:rPr lang="en-US" b="1" i="1" dirty="0" smtClean="0"/>
              <a:t>Engage the support of Community Partners and Patrons</a:t>
            </a:r>
          </a:p>
          <a:p>
            <a:pPr marL="911225" lvl="2" indent="-568325">
              <a:buNone/>
            </a:pPr>
            <a:r>
              <a:rPr lang="en-US" b="1" dirty="0" smtClean="0"/>
              <a:t>5.2	Pursue partnerships that complement the College’s strategic priorities:</a:t>
            </a:r>
          </a:p>
          <a:p>
            <a:pPr marL="1252538" lvl="3" indent="-344488"/>
            <a:r>
              <a:rPr lang="en-US" dirty="0" smtClean="0"/>
              <a:t>Identify existing partnerships with business and industry and identify opportunities for additional opportunities for the development of strategic partnerships in the community, region and province</a:t>
            </a:r>
          </a:p>
          <a:p>
            <a:pPr marL="1252538" lvl="3" indent="-344488"/>
            <a:r>
              <a:rPr lang="en-US" dirty="0" smtClean="0"/>
              <a:t>Ensure that the academic employees are involved in local, regional and provincial communities where appropriate</a:t>
            </a:r>
          </a:p>
          <a:p>
            <a:pPr marL="1252538" lvl="3" indent="-344488"/>
            <a:r>
              <a:rPr lang="en-US" dirty="0" smtClean="0"/>
              <a:t>Engage academic employees in planned </a:t>
            </a:r>
            <a:br>
              <a:rPr lang="en-US" dirty="0" smtClean="0"/>
            </a:br>
            <a:r>
              <a:rPr lang="en-US" dirty="0" smtClean="0"/>
              <a:t>outreach activity to pursue workplace training / </a:t>
            </a:r>
            <a:br>
              <a:rPr lang="en-US" dirty="0" smtClean="0"/>
            </a:br>
            <a:r>
              <a:rPr lang="en-US" dirty="0" smtClean="0"/>
              <a:t>learning partnerships with industry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800" b="1" dirty="0" smtClean="0"/>
              <a:t>The Academic Plan is based on the six Strategic Directions established by the Board of Governors:</a:t>
            </a:r>
          </a:p>
          <a:p>
            <a:pPr marL="914400" lvl="1" indent="-457200">
              <a:buFont typeface="+mj-lt"/>
              <a:buAutoNum type="arabicPeriod"/>
            </a:pPr>
            <a:r>
              <a:rPr lang="en-US" sz="2000" dirty="0" smtClean="0"/>
              <a:t>Pursue Excellence in Learning, Teaching and Service</a:t>
            </a:r>
          </a:p>
          <a:p>
            <a:pPr marL="914400" lvl="1" indent="-457200">
              <a:buFont typeface="+mj-lt"/>
              <a:buAutoNum type="arabicPeriod"/>
            </a:pPr>
            <a:r>
              <a:rPr lang="en-US" sz="2000" dirty="0" smtClean="0"/>
              <a:t>Encourage and enhance student success</a:t>
            </a:r>
          </a:p>
          <a:p>
            <a:pPr marL="914400" lvl="1" indent="-457200">
              <a:buFont typeface="+mj-lt"/>
              <a:buAutoNum type="arabicPeriod"/>
            </a:pPr>
            <a:r>
              <a:rPr lang="en-US" sz="2000" dirty="0" smtClean="0"/>
              <a:t>Engage in applied research and scholarly activity</a:t>
            </a:r>
          </a:p>
          <a:p>
            <a:pPr marL="914400" lvl="1" indent="-457200">
              <a:buFont typeface="+mj-lt"/>
              <a:buAutoNum type="arabicPeriod"/>
            </a:pPr>
            <a:r>
              <a:rPr lang="en-US" sz="2000" dirty="0" smtClean="0"/>
              <a:t>Foster a workplace where employees are proud to contribute</a:t>
            </a:r>
            <a:br>
              <a:rPr lang="en-US" sz="2000" dirty="0" smtClean="0"/>
            </a:br>
            <a:r>
              <a:rPr lang="en-US" sz="2000" dirty="0" smtClean="0"/>
              <a:t>and grow</a:t>
            </a:r>
          </a:p>
          <a:p>
            <a:pPr marL="914400" lvl="1" indent="-457200">
              <a:buFont typeface="+mj-lt"/>
              <a:buAutoNum type="arabicPeriod"/>
            </a:pPr>
            <a:r>
              <a:rPr lang="en-US" sz="2000" dirty="0" smtClean="0"/>
              <a:t>Engage the support of community partners and patrons</a:t>
            </a:r>
          </a:p>
          <a:p>
            <a:pPr marL="914400" lvl="1" indent="-457200">
              <a:buFont typeface="+mj-lt"/>
              <a:buAutoNum type="arabicPeriod"/>
            </a:pPr>
            <a:r>
              <a:rPr lang="en-US" sz="2000" dirty="0" smtClean="0"/>
              <a:t>Support strategic growth in current and new markets,</a:t>
            </a:r>
            <a:br>
              <a:rPr lang="en-US" sz="2000" dirty="0" smtClean="0"/>
            </a:br>
            <a:r>
              <a:rPr lang="en-US" sz="2000" dirty="0" smtClean="0"/>
              <a:t>both domestic and international</a:t>
            </a:r>
            <a:endParaRPr lang="en-US"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Engage the support of Community Partners and Patrons</a:t>
            </a:r>
          </a:p>
          <a:p>
            <a:pPr marL="395288" lvl="1" indent="-344488">
              <a:buNone/>
            </a:pPr>
            <a:r>
              <a:rPr lang="en-US" sz="2400" b="1" dirty="0" smtClean="0"/>
              <a:t>Building on what we do:</a:t>
            </a:r>
          </a:p>
          <a:p>
            <a:pPr marL="395288" lvl="1" indent="-344488"/>
            <a:r>
              <a:rPr lang="en-US" sz="2000" b="1" dirty="0" smtClean="0">
                <a:solidFill>
                  <a:srgbClr val="898989"/>
                </a:solidFill>
              </a:rPr>
              <a:t>Provide opportunities for faculty to have more interaction with the Foundation and the Alumni</a:t>
            </a:r>
          </a:p>
          <a:p>
            <a:pPr marL="395288" lvl="1" indent="-344488"/>
            <a:endParaRPr lang="en-US" sz="1000" b="1" dirty="0" smtClean="0">
              <a:solidFill>
                <a:srgbClr val="898989"/>
              </a:solidFill>
            </a:endParaRPr>
          </a:p>
          <a:p>
            <a:pPr marL="395288" lvl="1" indent="-344488"/>
            <a:r>
              <a:rPr lang="en-US" sz="2000" b="1" dirty="0" smtClean="0">
                <a:solidFill>
                  <a:srgbClr val="898989"/>
                </a:solidFill>
              </a:rPr>
              <a:t>Invite faculty to participate in Foundation and Alumni events</a:t>
            </a:r>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Support Strategic growth in current and new Markets, both Domestic and International</a:t>
            </a:r>
          </a:p>
          <a:p>
            <a:pPr marL="685800" lvl="2" indent="-342900">
              <a:buNone/>
            </a:pPr>
            <a:r>
              <a:rPr lang="en-US" b="1" dirty="0" smtClean="0"/>
              <a:t>Initiatives:</a:t>
            </a:r>
          </a:p>
          <a:p>
            <a:pPr marL="685800" lvl="2" indent="-342900">
              <a:buFont typeface="+mj-lt"/>
              <a:buAutoNum type="arabicPeriod"/>
            </a:pPr>
            <a:r>
              <a:rPr lang="en-US" sz="2000" dirty="0" smtClean="0"/>
              <a:t>Develop and implement enrolment growth strategies that leverage provincial, national and international markets</a:t>
            </a:r>
          </a:p>
          <a:p>
            <a:pPr marL="685800" lvl="2" indent="-342900">
              <a:buFont typeface="+mj-lt"/>
              <a:buAutoNum type="arabicPeriod"/>
            </a:pPr>
            <a:r>
              <a:rPr lang="en-US" sz="2000" dirty="0" smtClean="0"/>
              <a:t>Target growth in Markets and programs congruent with Community needs</a:t>
            </a:r>
          </a:p>
          <a:p>
            <a:pPr marL="685800" lvl="2" indent="-342900">
              <a:buFont typeface="+mj-lt"/>
              <a:buAutoNum type="arabicPeriod"/>
            </a:pPr>
            <a:r>
              <a:rPr lang="en-US" sz="2000" dirty="0" smtClean="0"/>
              <a:t>Enhance our capacity to serve our diverse student community</a:t>
            </a:r>
          </a:p>
          <a:p>
            <a:pPr marL="685800" lvl="2" indent="-342900">
              <a:buFont typeface="+mj-lt"/>
              <a:buAutoNum type="arabicPeriod"/>
            </a:pPr>
            <a:endParaRPr lang="en-US" sz="2000" dirty="0" smtClean="0"/>
          </a:p>
          <a:p>
            <a:pPr marL="685800" lvl="2" indent="-342900">
              <a:buFont typeface="+mj-lt"/>
              <a:buAutoNum type="arabicPeriod"/>
            </a:pPr>
            <a:endParaRPr lang="en-US" sz="20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Support Strategic growth in current and new Markets, both Domestic and International</a:t>
            </a:r>
          </a:p>
          <a:p>
            <a:pPr marL="911225" lvl="2" indent="-568325">
              <a:buNone/>
            </a:pPr>
            <a:r>
              <a:rPr lang="en-US" b="1" dirty="0" smtClean="0"/>
              <a:t>6.1	Develop and implement enrolment growth strategies that leverage provincial, national and international markets:</a:t>
            </a:r>
          </a:p>
          <a:p>
            <a:pPr marL="1252538" lvl="3" indent="-344488"/>
            <a:r>
              <a:rPr lang="en-US" dirty="0" smtClean="0"/>
              <a:t>Implement Strategic Enrolment Management (SEM) plan that takes into account changing geographic, demographic, social and economic needs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lvl="1" indent="0">
              <a:buNone/>
            </a:pPr>
            <a:r>
              <a:rPr lang="en-US" b="1" i="1" dirty="0" smtClean="0"/>
              <a:t>Support Strategic growth in current and new Markets, both Domestic and International</a:t>
            </a:r>
          </a:p>
          <a:p>
            <a:pPr marL="911225" lvl="2" indent="-568325">
              <a:buNone/>
            </a:pPr>
            <a:r>
              <a:rPr lang="en-US" b="1" dirty="0" smtClean="0"/>
              <a:t>6.2	Target growth in markets and programs congruent with community needs:</a:t>
            </a:r>
          </a:p>
          <a:p>
            <a:pPr marL="1252538" lvl="3" indent="-344488"/>
            <a:r>
              <a:rPr lang="en-US" dirty="0" smtClean="0"/>
              <a:t>SEM plan will define all of our “communities” how serving each would support growth</a:t>
            </a:r>
          </a:p>
          <a:p>
            <a:pPr marL="1709738" lvl="4" indent="-344488"/>
            <a:r>
              <a:rPr lang="en-US" dirty="0" smtClean="0"/>
              <a:t>London area, Southwestern Ontario, GHA, GTA, Ontario, Canada, World</a:t>
            </a:r>
          </a:p>
          <a:p>
            <a:pPr marL="1252538" lvl="3" indent="-344488"/>
            <a:r>
              <a:rPr lang="en-US" dirty="0" smtClean="0"/>
              <a:t>On an ongoing basis, determine educational needs of our</a:t>
            </a:r>
            <a:br>
              <a:rPr lang="en-US" dirty="0" smtClean="0"/>
            </a:br>
            <a:r>
              <a:rPr lang="en-US" dirty="0" smtClean="0"/>
              <a:t> various communities</a:t>
            </a:r>
          </a:p>
          <a:p>
            <a:pPr marL="1709738" lvl="4" indent="-344488"/>
            <a:r>
              <a:rPr lang="en-US" dirty="0" smtClean="0"/>
              <a:t>Obtain input data from all communities</a:t>
            </a:r>
          </a:p>
          <a:p>
            <a:pPr marL="1709738" lvl="4" indent="-344488"/>
            <a:r>
              <a:rPr lang="en-US" dirty="0" smtClean="0"/>
              <a:t>Identify need for skills and knowledge</a:t>
            </a:r>
          </a:p>
          <a:p>
            <a:pPr marL="1709738" lvl="4" indent="-344488"/>
            <a:r>
              <a:rPr lang="en-US" dirty="0" smtClean="0"/>
              <a:t>Identify marketing plans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lvl="1" indent="0">
              <a:buNone/>
            </a:pPr>
            <a:r>
              <a:rPr lang="en-US" b="1" i="1" dirty="0" smtClean="0"/>
              <a:t>Support Strategic growth in current and new Markets, both Domestic and International</a:t>
            </a:r>
          </a:p>
          <a:p>
            <a:pPr marL="911225" lvl="2" indent="-568325">
              <a:buNone/>
            </a:pPr>
            <a:r>
              <a:rPr lang="en-US" b="1" dirty="0" smtClean="0"/>
              <a:t>6.3	Enhance our Capacity to serve our Diverse Student Community:</a:t>
            </a:r>
          </a:p>
          <a:p>
            <a:pPr marL="1252538" lvl="3" indent="-344488"/>
            <a:r>
              <a:rPr lang="en-US" dirty="0" smtClean="0"/>
              <a:t>As part of SEM, identify learning and support needs of applicants, prospective, students, current students and graduates</a:t>
            </a:r>
          </a:p>
          <a:p>
            <a:pPr marL="1252538" lvl="3" indent="-344488"/>
            <a:r>
              <a:rPr lang="en-US" dirty="0" smtClean="0"/>
              <a:t>Increase program mix and ensure programming responds to the diverse and changing needs provincially, nationally and internationally</a:t>
            </a:r>
          </a:p>
          <a:p>
            <a:pPr marL="1252538" lvl="3" indent="-344488"/>
            <a:r>
              <a:rPr lang="en-US" dirty="0" smtClean="0"/>
              <a:t>We need to Plan for investments in new programming, educational technology, specialized spaces, which support growth</a:t>
            </a:r>
          </a:p>
          <a:p>
            <a:pPr marL="1252538" lvl="3" indent="-344488"/>
            <a:r>
              <a:rPr lang="en-US" dirty="0" smtClean="0"/>
              <a:t>The Academic Plan needs to be supported by the International</a:t>
            </a:r>
            <a:br>
              <a:rPr lang="en-US" dirty="0" smtClean="0"/>
            </a:br>
            <a:r>
              <a:rPr lang="en-US" dirty="0" smtClean="0"/>
              <a:t>Plan, the Marketing Plan, the IT Plan, the HR Plan</a:t>
            </a:r>
            <a:br>
              <a:rPr lang="en-US" dirty="0" smtClean="0"/>
            </a:br>
            <a:r>
              <a:rPr lang="en-US" dirty="0" smtClean="0"/>
              <a:t> and the Facilities Plan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Support Strategic growth in current and new Markets, both Domestic and International</a:t>
            </a:r>
          </a:p>
          <a:p>
            <a:pPr marL="395288" lvl="1" indent="-344488">
              <a:buNone/>
            </a:pPr>
            <a:r>
              <a:rPr lang="en-US" sz="2400" b="1" dirty="0" smtClean="0"/>
              <a:t>Building on what we do:</a:t>
            </a:r>
          </a:p>
          <a:p>
            <a:pPr marL="395288" lvl="1" indent="-344488"/>
            <a:r>
              <a:rPr lang="en-US" sz="2000" b="1" dirty="0" smtClean="0">
                <a:solidFill>
                  <a:srgbClr val="898989"/>
                </a:solidFill>
              </a:rPr>
              <a:t>Seek more input from our students through more polling, taking a deeper look at college applicant surveys</a:t>
            </a:r>
          </a:p>
          <a:p>
            <a:pPr marL="395288" lvl="1" indent="-344488"/>
            <a:r>
              <a:rPr lang="en-US" sz="2000" b="1" dirty="0" smtClean="0">
                <a:solidFill>
                  <a:srgbClr val="898989"/>
                </a:solidFill>
              </a:rPr>
              <a:t>Enhance the relationship between the Academic Areas and Marketing and Communications</a:t>
            </a:r>
          </a:p>
          <a:p>
            <a:pPr marL="395288" lvl="1" indent="-344488"/>
            <a:r>
              <a:rPr lang="en-US" sz="2000" b="1" dirty="0" smtClean="0">
                <a:solidFill>
                  <a:srgbClr val="898989"/>
                </a:solidFill>
              </a:rPr>
              <a:t>Develop and provide student supports for non-traditional learners</a:t>
            </a:r>
          </a:p>
          <a:p>
            <a:pPr marL="395288" lvl="1" indent="-344488"/>
            <a:r>
              <a:rPr lang="en-US" sz="2000" b="1" dirty="0" smtClean="0">
                <a:solidFill>
                  <a:srgbClr val="898989"/>
                </a:solidFill>
              </a:rPr>
              <a:t>Develop more niche programs/more </a:t>
            </a:r>
            <a:r>
              <a:rPr lang="en-US" sz="2000" b="1" dirty="0" smtClean="0">
                <a:solidFill>
                  <a:srgbClr val="898989"/>
                </a:solidFill>
              </a:rPr>
              <a:t>options/streams</a:t>
            </a:r>
            <a:br>
              <a:rPr lang="en-US" sz="2000" b="1" dirty="0" smtClean="0">
                <a:solidFill>
                  <a:srgbClr val="898989"/>
                </a:solidFill>
              </a:rPr>
            </a:br>
            <a:r>
              <a:rPr lang="en-US" sz="2000" b="1" dirty="0" smtClean="0">
                <a:solidFill>
                  <a:srgbClr val="898989"/>
                </a:solidFill>
              </a:rPr>
              <a:t> </a:t>
            </a:r>
            <a:r>
              <a:rPr lang="en-US" sz="2000" b="1" dirty="0" smtClean="0">
                <a:solidFill>
                  <a:srgbClr val="898989"/>
                </a:solidFill>
              </a:rPr>
              <a:t>within </a:t>
            </a:r>
            <a:r>
              <a:rPr lang="en-US" sz="2000" b="1" dirty="0" smtClean="0">
                <a:solidFill>
                  <a:srgbClr val="898989"/>
                </a:solidFill>
              </a:rPr>
              <a:t>programs</a:t>
            </a:r>
            <a:endParaRPr lang="en-US" sz="2000" b="1" dirty="0" smtClean="0">
              <a:solidFill>
                <a:srgbClr val="898989"/>
              </a:solidFill>
            </a:endParaRPr>
          </a:p>
          <a:p>
            <a:pPr marL="395288" lvl="1" indent="-344488"/>
            <a:r>
              <a:rPr lang="en-US" sz="2000" b="1" dirty="0" smtClean="0">
                <a:solidFill>
                  <a:srgbClr val="898989"/>
                </a:solidFill>
              </a:rPr>
              <a:t>Invest in technology like  </a:t>
            </a:r>
            <a:r>
              <a:rPr lang="en-US" sz="2000" b="1" dirty="0" err="1" smtClean="0">
                <a:solidFill>
                  <a:srgbClr val="898989"/>
                </a:solidFill>
              </a:rPr>
              <a:t>Elluminate</a:t>
            </a:r>
            <a:r>
              <a:rPr lang="en-US" sz="2000" b="1" dirty="0" smtClean="0">
                <a:solidFill>
                  <a:srgbClr val="898989"/>
                </a:solidFill>
              </a:rPr>
              <a:t> to enhance </a:t>
            </a:r>
            <a:r>
              <a:rPr lang="en-US" sz="2000" b="1" dirty="0" smtClean="0">
                <a:solidFill>
                  <a:srgbClr val="898989"/>
                </a:solidFill>
              </a:rPr>
              <a:t/>
            </a:r>
            <a:br>
              <a:rPr lang="en-US" sz="2000" b="1" dirty="0" smtClean="0">
                <a:solidFill>
                  <a:srgbClr val="898989"/>
                </a:solidFill>
              </a:rPr>
            </a:br>
            <a:r>
              <a:rPr lang="en-US" sz="2000" b="1" dirty="0" smtClean="0">
                <a:solidFill>
                  <a:srgbClr val="898989"/>
                </a:solidFill>
              </a:rPr>
              <a:t>both hybrid </a:t>
            </a:r>
            <a:r>
              <a:rPr lang="en-US" sz="2000" b="1" dirty="0" smtClean="0">
                <a:solidFill>
                  <a:srgbClr val="898989"/>
                </a:solidFill>
              </a:rPr>
              <a:t>and online learning</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906486"/>
            <a:ext cx="7592786" cy="800100"/>
          </a:xfrm>
        </p:spPr>
        <p:txBody>
          <a:bodyPr>
            <a:noAutofit/>
          </a:bodyPr>
          <a:lstStyle/>
          <a:p>
            <a:pPr algn="ctr">
              <a:buNone/>
            </a:pPr>
            <a:r>
              <a:rPr lang="en-US" sz="6000" b="1" i="1" dirty="0" smtClean="0">
                <a:solidFill>
                  <a:srgbClr val="FF0000"/>
                </a:solidFill>
                <a:effectLst>
                  <a:outerShdw blurRad="38100" dist="38100" dir="2700000" algn="tl">
                    <a:srgbClr val="000000">
                      <a:alpha val="43137"/>
                    </a:srgbClr>
                  </a:outerShdw>
                </a:effectLst>
              </a:rPr>
              <a:t>Questions?</a:t>
            </a:r>
            <a:endParaRPr lang="en-US" sz="6000" b="1" i="1"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buNone/>
            </a:pPr>
            <a:r>
              <a:rPr lang="en-US" b="1" i="1" dirty="0" smtClean="0"/>
              <a:t>Pursue Excellence in Learning, Teaching and Service</a:t>
            </a:r>
          </a:p>
          <a:p>
            <a:pPr marL="685800" lvl="2" indent="-342900">
              <a:buNone/>
            </a:pPr>
            <a:r>
              <a:rPr lang="en-US" b="1" dirty="0" smtClean="0"/>
              <a:t>Initiatives:</a:t>
            </a:r>
          </a:p>
          <a:p>
            <a:pPr marL="914400" lvl="1" indent="-514350">
              <a:buFont typeface="+mj-lt"/>
              <a:buAutoNum type="arabicPeriod"/>
            </a:pPr>
            <a:r>
              <a:rPr lang="en-US" sz="2000" dirty="0" smtClean="0"/>
              <a:t>Provide students with quality flexible options to access learning</a:t>
            </a:r>
          </a:p>
          <a:p>
            <a:pPr marL="914400" lvl="1" indent="-514350">
              <a:buFont typeface="+mj-lt"/>
              <a:buAutoNum type="arabicPeriod"/>
            </a:pPr>
            <a:r>
              <a:rPr lang="en-US" sz="2000" dirty="0" smtClean="0"/>
              <a:t>Ensure excellence of curriculum</a:t>
            </a:r>
          </a:p>
          <a:p>
            <a:pPr marL="914400" lvl="1" indent="-514350">
              <a:buFont typeface="+mj-lt"/>
              <a:buAutoNum type="arabicPeriod"/>
            </a:pPr>
            <a:r>
              <a:rPr lang="en-US" sz="2000" dirty="0" smtClean="0"/>
              <a:t>Focus learning quality towards excellence</a:t>
            </a:r>
          </a:p>
          <a:p>
            <a:pPr marL="914400" lvl="1" indent="-514350">
              <a:buFont typeface="+mj-lt"/>
              <a:buAutoNum type="arabicPeriod"/>
            </a:pPr>
            <a:r>
              <a:rPr lang="en-US" sz="2000" dirty="0" smtClean="0"/>
              <a:t>Nurture Academic leaders</a:t>
            </a:r>
          </a:p>
          <a:p>
            <a:pPr marL="914400" lvl="1" indent="-514350">
              <a:buFont typeface="+mj-lt"/>
              <a:buAutoNum type="arabicPeriod"/>
            </a:pPr>
            <a:r>
              <a:rPr lang="en-US" sz="2000" dirty="0" smtClean="0"/>
              <a:t>Ensure a mix of Excellent and innovative programs at the certificate, diploma and degree levels that is responsive to our diverse community’s employers and applicants</a:t>
            </a: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Pursue Excellence in Learning, Teaching and Service</a:t>
            </a:r>
          </a:p>
          <a:p>
            <a:pPr marL="911225" lvl="2" indent="-568325">
              <a:buNone/>
            </a:pPr>
            <a:r>
              <a:rPr lang="en-US" b="1" dirty="0" smtClean="0"/>
              <a:t>1.1	Provide students with quality flexible options to access learning:</a:t>
            </a:r>
          </a:p>
          <a:p>
            <a:pPr marL="1252538" lvl="3" indent="-344488"/>
            <a:r>
              <a:rPr lang="en-US" dirty="0" smtClean="0"/>
              <a:t>Every course uses FanshaweOnLine for learning and communications with students</a:t>
            </a:r>
          </a:p>
          <a:p>
            <a:pPr marL="1252538" lvl="3" indent="-344488"/>
            <a:r>
              <a:rPr lang="en-US" dirty="0" smtClean="0"/>
              <a:t>Investigate and enhance alternate delivery options</a:t>
            </a:r>
          </a:p>
          <a:p>
            <a:pPr marL="1252538" lvl="3" indent="-344488"/>
            <a:r>
              <a:rPr lang="en-US" dirty="0" smtClean="0"/>
              <a:t>Extend multiple entry / exit options to those programs which are most appropriate</a:t>
            </a:r>
          </a:p>
          <a:p>
            <a:pPr marL="1252538" lvl="3" indent="-344488"/>
            <a:r>
              <a:rPr lang="en-US" dirty="0" smtClean="0"/>
              <a:t>Strengthen and increase Prior Learning Assessment and Recognition (PLAR) processes</a:t>
            </a:r>
          </a:p>
          <a:p>
            <a:pPr marL="1252538" lvl="3" indent="-344488"/>
            <a:r>
              <a:rPr lang="en-US" dirty="0" smtClean="0"/>
              <a:t>Increase where appropriate flexible </a:t>
            </a:r>
            <a:br>
              <a:rPr lang="en-US" dirty="0" smtClean="0"/>
            </a:br>
            <a:r>
              <a:rPr lang="en-US" dirty="0" smtClean="0"/>
              <a:t>learning options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Pursue Excellence in Learning, Teaching and Service</a:t>
            </a:r>
          </a:p>
          <a:p>
            <a:pPr marL="911225" lvl="2" indent="-568325">
              <a:buNone/>
            </a:pPr>
            <a:r>
              <a:rPr lang="en-US" b="1" dirty="0" smtClean="0"/>
              <a:t>1.2	Ensure excellence of curriculum:</a:t>
            </a:r>
          </a:p>
          <a:p>
            <a:pPr marL="1252538" lvl="3" indent="-344488"/>
            <a:r>
              <a:rPr lang="en-US" dirty="0" smtClean="0"/>
              <a:t>Continue to use systematic and rigorous approaches to developing and renewing curriculum</a:t>
            </a:r>
          </a:p>
          <a:p>
            <a:pPr marL="1252538" lvl="3" indent="-344488"/>
            <a:r>
              <a:rPr lang="en-US" dirty="0" smtClean="0"/>
              <a:t>Ensure program mapping is completed for each program</a:t>
            </a:r>
          </a:p>
          <a:p>
            <a:pPr marL="1252538" lvl="3" indent="-344488"/>
            <a:r>
              <a:rPr lang="en-US" dirty="0" smtClean="0"/>
              <a:t>Realign curriculum in order to enhance transferability between programs and colleges as well as universities</a:t>
            </a:r>
          </a:p>
          <a:p>
            <a:pPr marL="1252538" lvl="3" indent="-344488"/>
            <a:r>
              <a:rPr lang="en-US" dirty="0" smtClean="0"/>
              <a:t>Ensure proficiency in oral and written communication and in numeracy in all programs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Pursue Excellence in Learning, Teaching and Service</a:t>
            </a:r>
          </a:p>
          <a:p>
            <a:pPr marL="911225" lvl="2" indent="-568325">
              <a:buNone/>
            </a:pPr>
            <a:r>
              <a:rPr lang="en-US" b="1" dirty="0" smtClean="0"/>
              <a:t>1.3	Focus learning quality towards excellence:</a:t>
            </a:r>
          </a:p>
          <a:p>
            <a:pPr marL="1252538" lvl="3" indent="-344488"/>
            <a:r>
              <a:rPr lang="en-US" dirty="0" smtClean="0"/>
              <a:t>Ensure that all programs have an appropriate level of high quality, experiential, field and / or coop education</a:t>
            </a:r>
          </a:p>
          <a:p>
            <a:pPr marL="1252538" lvl="3" indent="-344488"/>
            <a:r>
              <a:rPr lang="en-US" dirty="0" smtClean="0"/>
              <a:t>Increase opportunities for project-based or interprofessional learning and practice</a:t>
            </a:r>
          </a:p>
          <a:p>
            <a:pPr marL="1252538" lvl="3" indent="-344488"/>
            <a:r>
              <a:rPr lang="en-US" dirty="0" smtClean="0"/>
              <a:t>Use evidence based decision making to inform  and support the improvement of the learning experience</a:t>
            </a:r>
          </a:p>
          <a:p>
            <a:pPr marL="1252538" lvl="3" indent="-344488"/>
            <a:r>
              <a:rPr lang="en-US" dirty="0" smtClean="0"/>
              <a:t>Support continuous improvement in teaching and professional practice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Pursue Excellence in Learning, Teaching and Service</a:t>
            </a:r>
          </a:p>
          <a:p>
            <a:pPr marL="911225" lvl="2" indent="-568325">
              <a:buNone/>
            </a:pPr>
            <a:r>
              <a:rPr lang="en-US" b="1" dirty="0" smtClean="0"/>
              <a:t>1.4	Nurture Academic leaders:</a:t>
            </a:r>
          </a:p>
          <a:p>
            <a:pPr marL="1252538" lvl="3" indent="-344488"/>
            <a:r>
              <a:rPr lang="en-US" dirty="0" smtClean="0"/>
              <a:t>Support academic leaders to be more effective in their roles</a:t>
            </a:r>
          </a:p>
          <a:p>
            <a:pPr marL="1252538" lvl="3" indent="-344488"/>
            <a:r>
              <a:rPr lang="en-US" dirty="0" smtClean="0"/>
              <a:t>Utilize processes reviews to improve efficiency and effectiveness of systems and processes</a:t>
            </a:r>
          </a:p>
          <a:p>
            <a:pPr marL="1252538" lvl="3" indent="-344488"/>
            <a:r>
              <a:rPr lang="en-US" dirty="0" smtClean="0"/>
              <a:t>Concentrate on growing leaders</a:t>
            </a:r>
          </a:p>
          <a:p>
            <a:pPr marL="1252538" lvl="3" indent="-344488"/>
            <a:endParaRPr lang="en-US"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1" indent="-342900">
              <a:buNone/>
            </a:pPr>
            <a:r>
              <a:rPr lang="en-US" b="1" i="1" dirty="0" smtClean="0"/>
              <a:t>Pursue Excellence in Learning, Teaching and Service</a:t>
            </a:r>
          </a:p>
          <a:p>
            <a:pPr marL="911225" lvl="2" indent="-568325">
              <a:buNone/>
            </a:pPr>
            <a:r>
              <a:rPr lang="en-US" b="1" dirty="0" smtClean="0"/>
              <a:t>1.5	Ensure a mix of Excellent and Innovative programs:</a:t>
            </a:r>
          </a:p>
          <a:p>
            <a:pPr marL="1252538" lvl="3" indent="-344488"/>
            <a:r>
              <a:rPr lang="en-US" dirty="0" smtClean="0"/>
              <a:t>Identify and support Centres of Excellence</a:t>
            </a:r>
          </a:p>
          <a:p>
            <a:pPr marL="1252538" lvl="3" indent="-344488"/>
            <a:r>
              <a:rPr lang="en-US" dirty="0" smtClean="0"/>
              <a:t>Align programs development / suspension with College mission and strategic directions</a:t>
            </a:r>
          </a:p>
          <a:p>
            <a:pPr marL="1252538" lvl="3" indent="-344488"/>
            <a:r>
              <a:rPr lang="en-US" dirty="0" smtClean="0"/>
              <a:t>Create a plan to implement a Polytechnic model of education</a:t>
            </a:r>
          </a:p>
          <a:p>
            <a:pPr marL="1252538" lvl="3" indent="-344488"/>
            <a:endParaRPr lang="en-US"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874</TotalTime>
  <Words>2643</Words>
  <Application>Microsoft Office PowerPoint</Application>
  <PresentationFormat>On-screen Show (4:3)</PresentationFormat>
  <Paragraphs>332</Paragraphs>
  <Slides>36</Slides>
  <Notes>34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Overview of the Academic Plan 2009-2012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Company>Fanshawe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Brandy Huxley</dc:creator>
  <cp:lastModifiedBy>LTrotter</cp:lastModifiedBy>
  <cp:revision>53</cp:revision>
  <dcterms:created xsi:type="dcterms:W3CDTF">2009-11-18T03:40:37Z</dcterms:created>
  <dcterms:modified xsi:type="dcterms:W3CDTF">2009-11-18T20:13:34Z</dcterms:modified>
</cp:coreProperties>
</file>